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Agrandir" charset="1" panose="00000500000000000000"/>
      <p:regular r:id="rId31"/>
    </p:embeddedFont>
    <p:embeddedFont>
      <p:font typeface="Hibernate" charset="1" panose="02000503000000000000"/>
      <p:regular r:id="rId32"/>
    </p:embeddedFont>
    <p:embeddedFont>
      <p:font typeface="Montserrat Classic Bold" charset="1" panose="00000800000000000000"/>
      <p:regular r:id="rId33"/>
    </p:embeddedFont>
    <p:embeddedFont>
      <p:font typeface="Times New Roman Medium" charset="1" panose="02030502070405020303"/>
      <p:regular r:id="rId34"/>
    </p:embeddedFont>
    <p:embeddedFont>
      <p:font typeface="Times New Roman Bold" charset="1" panose="02030802070405020303"/>
      <p:regular r:id="rId35"/>
    </p:embeddedFont>
    <p:embeddedFont>
      <p:font typeface="Times New Roman" charset="1" panose="02030502070405020303"/>
      <p:regular r:id="rId36"/>
    </p:embeddedFont>
    <p:embeddedFont>
      <p:font typeface="Arimo" charset="1" panose="020B0604020202020204"/>
      <p:regular r:id="rId37"/>
    </p:embeddedFont>
    <p:embeddedFont>
      <p:font typeface="Roboto Bold" charset="1" panose="02000000000000000000"/>
      <p:regular r:id="rId38"/>
    </p:embeddedFont>
    <p:embeddedFont>
      <p:font typeface="HK Grotesk" charset="1" panose="00000500000000000000"/>
      <p:regular r:id="rId39"/>
    </p:embeddedFont>
    <p:embeddedFont>
      <p:font typeface="HK Grotesk Bold" charset="1" panose="00000800000000000000"/>
      <p:regular r:id="rId40"/>
    </p:embeddedFont>
    <p:embeddedFont>
      <p:font typeface="Roboto" charset="1" panose="02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jpe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26.png" Type="http://schemas.openxmlformats.org/officeDocument/2006/relationships/image"/><Relationship Id="rId7" Target="../media/image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bbc.co.uk/news/business-68175778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https://www.bbc.com/news/technology-17658264" TargetMode="External" Type="http://schemas.openxmlformats.org/officeDocument/2006/relationships/hyperlink"/><Relationship Id="rId4" Target="https://www.bbc.co.uk/news/business-26266689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png" Type="http://schemas.openxmlformats.org/officeDocument/2006/relationships/image"/><Relationship Id="rId12" Target="../media/image46.png" Type="http://schemas.openxmlformats.org/officeDocument/2006/relationships/image"/><Relationship Id="rId13" Target="../media/image32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17" Target="../media/image31.png" Type="http://schemas.openxmlformats.org/officeDocument/2006/relationships/image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jpe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zh.oosga.com/facebook-overview/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591" y="-653351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48651" y="8858795"/>
            <a:ext cx="2268425" cy="1990543"/>
          </a:xfrm>
          <a:custGeom>
            <a:avLst/>
            <a:gdLst/>
            <a:ahLst/>
            <a:cxnLst/>
            <a:rect r="r" b="b" t="t" l="l"/>
            <a:pathLst>
              <a:path h="1990543" w="2268425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357209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9271" y="-1202197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8935" y="8261739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754662">
            <a:off x="5893358" y="-2053103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777434" y="3598959"/>
            <a:ext cx="13022273" cy="1380354"/>
            <a:chOff x="0" y="0"/>
            <a:chExt cx="2990689" cy="317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0689" cy="317012"/>
            </a:xfrm>
            <a:custGeom>
              <a:avLst/>
              <a:gdLst/>
              <a:ahLst/>
              <a:cxnLst/>
              <a:rect r="r" b="b" t="t" l="l"/>
              <a:pathLst>
                <a:path h="317012" w="2990689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990689" cy="32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839938" y="7137587"/>
            <a:ext cx="5492057" cy="5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7"/>
              </a:lnSpc>
            </a:pPr>
            <a:r>
              <a:rPr lang="en-US" sz="2799" spc="249">
                <a:solidFill>
                  <a:srgbClr val="404040"/>
                </a:solidFill>
                <a:latin typeface="Agrandir"/>
                <a:ea typeface="Agrandir"/>
                <a:cs typeface="Agrandir"/>
                <a:sym typeface="Agrandir"/>
              </a:rPr>
              <a:t>PROFESSOR：李杭 助理教授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085829" y="5242882"/>
            <a:ext cx="12116341" cy="1380354"/>
            <a:chOff x="0" y="0"/>
            <a:chExt cx="2782633" cy="3170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82633" cy="317012"/>
            </a:xfrm>
            <a:custGeom>
              <a:avLst/>
              <a:gdLst/>
              <a:ahLst/>
              <a:cxnLst/>
              <a:rect r="r" b="b" t="t" l="l"/>
              <a:pathLst>
                <a:path h="317012" w="2782633">
                  <a:moveTo>
                    <a:pt x="9584" y="0"/>
                  </a:moveTo>
                  <a:lnTo>
                    <a:pt x="2773049" y="0"/>
                  </a:lnTo>
                  <a:cubicBezTo>
                    <a:pt x="2775591" y="0"/>
                    <a:pt x="2778029" y="1010"/>
                    <a:pt x="2779826" y="2807"/>
                  </a:cubicBezTo>
                  <a:cubicBezTo>
                    <a:pt x="2781624" y="4605"/>
                    <a:pt x="2782633" y="7043"/>
                    <a:pt x="2782633" y="9584"/>
                  </a:cubicBezTo>
                  <a:lnTo>
                    <a:pt x="2782633" y="307427"/>
                  </a:lnTo>
                  <a:cubicBezTo>
                    <a:pt x="2782633" y="312720"/>
                    <a:pt x="2778342" y="317012"/>
                    <a:pt x="2773049" y="317012"/>
                  </a:cubicBezTo>
                  <a:lnTo>
                    <a:pt x="9584" y="317012"/>
                  </a:lnTo>
                  <a:cubicBezTo>
                    <a:pt x="4291" y="317012"/>
                    <a:pt x="0" y="312720"/>
                    <a:pt x="0" y="307427"/>
                  </a:cubicBezTo>
                  <a:lnTo>
                    <a:pt x="0" y="9584"/>
                  </a:lnTo>
                  <a:cubicBezTo>
                    <a:pt x="0" y="4291"/>
                    <a:pt x="4291" y="0"/>
                    <a:pt x="9584" y="0"/>
                  </a:cubicBezTo>
                  <a:close/>
                </a:path>
              </a:pathLst>
            </a:custGeom>
            <a:solidFill>
              <a:srgbClr val="FFE4B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782633" cy="32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23458" y="3802596"/>
            <a:ext cx="12043743" cy="3404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24"/>
              </a:lnSpc>
            </a:pPr>
            <a:r>
              <a:rPr lang="en-US" sz="13567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FACEBOOK FAKE NEWS IN THE POST-TRUTH WORLD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61471" y="2486241"/>
            <a:ext cx="2654201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b="true" sz="4800">
                <a:solidFill>
                  <a:srgbClr val="40404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GROUP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39938" y="7698666"/>
            <a:ext cx="14626437" cy="53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67"/>
              </a:lnSpc>
            </a:pPr>
            <a:r>
              <a:rPr lang="en-US" sz="2799" spc="249">
                <a:solidFill>
                  <a:srgbClr val="404040"/>
                </a:solidFill>
                <a:latin typeface="Agrandir"/>
                <a:ea typeface="Agrandir"/>
                <a:cs typeface="Agrandir"/>
                <a:sym typeface="Agrandir"/>
              </a:rPr>
              <a:t>reporter</a:t>
            </a:r>
            <a:r>
              <a:rPr lang="en-US" sz="2799" spc="249">
                <a:solidFill>
                  <a:srgbClr val="404040"/>
                </a:solidFill>
                <a:latin typeface="Agrandir"/>
                <a:ea typeface="Agrandir"/>
                <a:cs typeface="Agrandir"/>
                <a:sym typeface="Agrandir"/>
              </a:rPr>
              <a:t>：陳怡淋、田郁汝、王莘鎂、吳忠祐、賴姵樺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855668" y="-5261856"/>
            <a:ext cx="2576665" cy="18288000"/>
            <a:chOff x="0" y="0"/>
            <a:chExt cx="728077" cy="516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8077" cy="5167563"/>
            </a:xfrm>
            <a:custGeom>
              <a:avLst/>
              <a:gdLst/>
              <a:ahLst/>
              <a:cxnLst/>
              <a:rect r="r" b="b" t="t" l="l"/>
              <a:pathLst>
                <a:path h="5167563" w="728077">
                  <a:moveTo>
                    <a:pt x="0" y="0"/>
                  </a:moveTo>
                  <a:lnTo>
                    <a:pt x="728077" y="0"/>
                  </a:lnTo>
                  <a:lnTo>
                    <a:pt x="728077" y="5167563"/>
                  </a:lnTo>
                  <a:lnTo>
                    <a:pt x="0" y="5167563"/>
                  </a:ln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8077" cy="520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844812" y="5731652"/>
            <a:ext cx="3526648" cy="352664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3"/>
              <a:stretch>
                <a:fillRect l="-64311" t="0" r="-64311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257274" y="5731652"/>
            <a:ext cx="3526648" cy="352664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4"/>
              <a:stretch>
                <a:fillRect l="-3487" t="0" r="-3487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16540" y="5731652"/>
            <a:ext cx="3526648" cy="352664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5"/>
              <a:stretch>
                <a:fillRect l="-15588" t="0" r="-15588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KILLING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0428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ONLINE SHOPPING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41161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LINK TO GAME ACCOUNT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9479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Marketplace &amp;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Meta Pay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7751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Watch funny videos, visit  favorite fan 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0212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One-click</a:t>
            </a: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login 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with FB account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6883" y="637376"/>
            <a:ext cx="1477423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PERSONAL ENTERTAINMENT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4000500" y="-4090271"/>
            <a:ext cx="10287000" cy="18467541"/>
            <a:chOff x="0" y="0"/>
            <a:chExt cx="2906754" cy="5218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06754" cy="5218295"/>
            </a:xfrm>
            <a:custGeom>
              <a:avLst/>
              <a:gdLst/>
              <a:ahLst/>
              <a:cxnLst/>
              <a:rect r="r" b="b" t="t" l="l"/>
              <a:pathLst>
                <a:path h="5218295" w="2906754">
                  <a:moveTo>
                    <a:pt x="0" y="0"/>
                  </a:moveTo>
                  <a:lnTo>
                    <a:pt x="2906754" y="0"/>
                  </a:lnTo>
                  <a:lnTo>
                    <a:pt x="2906754" y="5218295"/>
                  </a:lnTo>
                  <a:lnTo>
                    <a:pt x="0" y="5218295"/>
                  </a:ln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06754" cy="52563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56883" y="605163"/>
            <a:ext cx="1477423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Hibernate"/>
                <a:ea typeface="Hibernate"/>
                <a:cs typeface="Hibernate"/>
                <a:sym typeface="Hibernate"/>
              </a:rPr>
              <a:t>FRIEND INTERACTION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524772" y="5150643"/>
            <a:ext cx="1627797" cy="16277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4789" t="-16010" r="-15078" b="-1385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30028" y="5150643"/>
            <a:ext cx="1560972" cy="1560972"/>
            <a:chOff x="0" y="0"/>
            <a:chExt cx="2081296" cy="208129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81296" cy="208129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2080089" cy="208008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15" id="15"/>
          <p:cNvGrpSpPr/>
          <p:nvPr/>
        </p:nvGrpSpPr>
        <p:grpSpPr>
          <a:xfrm rot="0">
            <a:off x="2030932" y="7307708"/>
            <a:ext cx="1560067" cy="156006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23" r="0" b="-22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524772" y="7281950"/>
            <a:ext cx="1560972" cy="1560972"/>
            <a:chOff x="0" y="0"/>
            <a:chExt cx="2081296" cy="208129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081296" cy="2081296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2080089" cy="2080089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2030028" y="2989597"/>
            <a:ext cx="1560972" cy="1560972"/>
            <a:chOff x="0" y="0"/>
            <a:chExt cx="2081296" cy="2081296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81296" cy="208129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0"/>
              <a:ext cx="2080089" cy="2080089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1673" t="-8403" r="-34009" b="-15859"/>
                </a:stretch>
              </a:blipFill>
            </p:spPr>
          </p:sp>
        </p:grpSp>
      </p:grpSp>
      <p:sp>
        <p:nvSpPr>
          <p:cNvPr name="Freeform 29" id="29"/>
          <p:cNvSpPr/>
          <p:nvPr/>
        </p:nvSpPr>
        <p:spPr>
          <a:xfrm flipH="false" flipV="false" rot="0">
            <a:off x="9524772" y="3004871"/>
            <a:ext cx="1545697" cy="1545697"/>
          </a:xfrm>
          <a:custGeom>
            <a:avLst/>
            <a:gdLst/>
            <a:ahLst/>
            <a:cxnLst/>
            <a:rect r="r" b="b" t="t" l="l"/>
            <a:pathLst>
              <a:path h="1545697" w="1545697">
                <a:moveTo>
                  <a:pt x="0" y="0"/>
                </a:moveTo>
                <a:lnTo>
                  <a:pt x="1545697" y="0"/>
                </a:lnTo>
                <a:lnTo>
                  <a:pt x="1545697" y="1545697"/>
                </a:lnTo>
                <a:lnTo>
                  <a:pt x="0" y="1545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892227" y="3172547"/>
            <a:ext cx="5158872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Post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shares daily, media publicly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892227" y="5367007"/>
            <a:ext cx="5632545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Reels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short for quick sharing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92227" y="7724052"/>
            <a:ext cx="5158872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Like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Comment on the content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75269" y="3180185"/>
            <a:ext cx="5158872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Messenger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instant messaging and calls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90544" y="7464901"/>
            <a:ext cx="6664297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Live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livestream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390544" y="5333594"/>
            <a:ext cx="6377549" cy="111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Group</a:t>
            </a: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-- 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communities for interests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6883" y="1640190"/>
            <a:ext cx="1477423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WHAT </a:t>
            </a:r>
            <a:r>
              <a:rPr lang="en-US" sz="12000" strike="noStrike" u="none">
                <a:solidFill>
                  <a:srgbClr val="FF3131"/>
                </a:solidFill>
                <a:latin typeface="Hibernate"/>
                <a:ea typeface="Hibernate"/>
                <a:cs typeface="Hibernate"/>
                <a:sym typeface="Hibernate"/>
              </a:rPr>
              <a:t>CAN</a:t>
            </a:r>
            <a:r>
              <a:rPr lang="en-US" sz="12000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 PEOPLE DO ON FB?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90872" y="3772299"/>
            <a:ext cx="4229454" cy="4741161"/>
            <a:chOff x="0" y="0"/>
            <a:chExt cx="1113930" cy="124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90872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PERSONAL ENTERTAINMENT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8325" y="5728399"/>
            <a:ext cx="3289398" cy="201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b="true" sz="2100" spc="67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Enjoy entertaining content, relax, and keep track of what interests you while exploring new interests and information.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029273" y="3772299"/>
            <a:ext cx="4229454" cy="4741161"/>
            <a:chOff x="0" y="0"/>
            <a:chExt cx="1113930" cy="1248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29273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FRIEND INTERACTION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9301" y="5737924"/>
            <a:ext cx="3289398" cy="146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b="true" sz="1899" spc="6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People keep in touch with their friends by chatting and interacting with them on Facebook.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763552" y="3772299"/>
            <a:ext cx="4229454" cy="4741161"/>
            <a:chOff x="0" y="0"/>
            <a:chExt cx="1113930" cy="12487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63552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CORPORATE PROMOTION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3580" y="5737924"/>
            <a:ext cx="3289398" cy="146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b="true" sz="1899" spc="6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Businesses use Facebook to promote their brands, attract potential customers and increase exposure.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7855668" y="-5261856"/>
            <a:ext cx="2576665" cy="18288000"/>
            <a:chOff x="0" y="0"/>
            <a:chExt cx="728077" cy="516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8077" cy="5167563"/>
            </a:xfrm>
            <a:custGeom>
              <a:avLst/>
              <a:gdLst/>
              <a:ahLst/>
              <a:cxnLst/>
              <a:rect r="r" b="b" t="t" l="l"/>
              <a:pathLst>
                <a:path h="5167563" w="728077">
                  <a:moveTo>
                    <a:pt x="0" y="0"/>
                  </a:moveTo>
                  <a:lnTo>
                    <a:pt x="728077" y="0"/>
                  </a:lnTo>
                  <a:lnTo>
                    <a:pt x="728077" y="5167563"/>
                  </a:lnTo>
                  <a:lnTo>
                    <a:pt x="0" y="5167563"/>
                  </a:ln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28077" cy="5205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844812" y="5731652"/>
            <a:ext cx="3526648" cy="352664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3"/>
              <a:stretch>
                <a:fillRect l="-38908" t="0" r="-3890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257274" y="5731652"/>
            <a:ext cx="3526648" cy="3526648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4"/>
              <a:stretch>
                <a:fillRect l="0" t="0" r="-23155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916540" y="5731652"/>
            <a:ext cx="3526648" cy="352664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7460"/>
            </a:xfrm>
            <a:custGeom>
              <a:avLst/>
              <a:gdLst/>
              <a:ahLst/>
              <a:cxnLst/>
              <a:rect r="r" b="b" t="t" l="l"/>
              <a:pathLst>
                <a:path h="6347460" w="6350000">
                  <a:moveTo>
                    <a:pt x="6350000" y="532130"/>
                  </a:moveTo>
                  <a:cubicBezTo>
                    <a:pt x="6350000" y="463550"/>
                    <a:pt x="6315710" y="402590"/>
                    <a:pt x="6263640" y="367030"/>
                  </a:cubicBezTo>
                  <a:cubicBezTo>
                    <a:pt x="6273800" y="360680"/>
                    <a:pt x="6282690" y="353060"/>
                    <a:pt x="6290310" y="344170"/>
                  </a:cubicBezTo>
                  <a:cubicBezTo>
                    <a:pt x="6328410" y="306070"/>
                    <a:pt x="6350000" y="255270"/>
                    <a:pt x="6350000" y="201930"/>
                  </a:cubicBezTo>
                  <a:cubicBezTo>
                    <a:pt x="6350000" y="148590"/>
                    <a:pt x="6328410" y="96520"/>
                    <a:pt x="6290310" y="59690"/>
                  </a:cubicBezTo>
                  <a:cubicBezTo>
                    <a:pt x="6252210" y="21590"/>
                    <a:pt x="6200140" y="0"/>
                    <a:pt x="6148070" y="0"/>
                  </a:cubicBezTo>
                  <a:cubicBezTo>
                    <a:pt x="6094730" y="0"/>
                    <a:pt x="6042660" y="21590"/>
                    <a:pt x="6005830" y="59690"/>
                  </a:cubicBezTo>
                  <a:cubicBezTo>
                    <a:pt x="5996940" y="68580"/>
                    <a:pt x="5990590" y="77470"/>
                    <a:pt x="5982970" y="86360"/>
                  </a:cubicBezTo>
                  <a:cubicBezTo>
                    <a:pt x="5946140" y="34290"/>
                    <a:pt x="5886450" y="0"/>
                    <a:pt x="5817870" y="0"/>
                  </a:cubicBezTo>
                  <a:cubicBezTo>
                    <a:pt x="5749290" y="0"/>
                    <a:pt x="5689600" y="34290"/>
                    <a:pt x="5652770" y="86360"/>
                  </a:cubicBezTo>
                  <a:cubicBezTo>
                    <a:pt x="5615940" y="34290"/>
                    <a:pt x="5556250" y="0"/>
                    <a:pt x="5487670" y="0"/>
                  </a:cubicBezTo>
                  <a:cubicBezTo>
                    <a:pt x="5419090" y="0"/>
                    <a:pt x="5359400" y="34290"/>
                    <a:pt x="5322570" y="86360"/>
                  </a:cubicBezTo>
                  <a:cubicBezTo>
                    <a:pt x="5285740" y="34290"/>
                    <a:pt x="5226050" y="0"/>
                    <a:pt x="5157470" y="0"/>
                  </a:cubicBezTo>
                  <a:cubicBezTo>
                    <a:pt x="5088890" y="0"/>
                    <a:pt x="5027930" y="34290"/>
                    <a:pt x="4992370" y="86360"/>
                  </a:cubicBezTo>
                  <a:cubicBezTo>
                    <a:pt x="4955540" y="34290"/>
                    <a:pt x="4894580" y="0"/>
                    <a:pt x="4827270" y="0"/>
                  </a:cubicBezTo>
                  <a:cubicBezTo>
                    <a:pt x="4758690" y="0"/>
                    <a:pt x="4699000" y="34290"/>
                    <a:pt x="4662170" y="86360"/>
                  </a:cubicBezTo>
                  <a:cubicBezTo>
                    <a:pt x="4625340" y="34290"/>
                    <a:pt x="4565650" y="0"/>
                    <a:pt x="4497070" y="0"/>
                  </a:cubicBezTo>
                  <a:cubicBezTo>
                    <a:pt x="4428490" y="0"/>
                    <a:pt x="4368800" y="34290"/>
                    <a:pt x="4331970" y="86360"/>
                  </a:cubicBezTo>
                  <a:cubicBezTo>
                    <a:pt x="4295140" y="34290"/>
                    <a:pt x="4235450" y="0"/>
                    <a:pt x="4166870" y="0"/>
                  </a:cubicBezTo>
                  <a:cubicBezTo>
                    <a:pt x="4098290" y="0"/>
                    <a:pt x="4038600" y="34290"/>
                    <a:pt x="4001770" y="86360"/>
                  </a:cubicBezTo>
                  <a:cubicBezTo>
                    <a:pt x="3964940" y="34290"/>
                    <a:pt x="3903980" y="0"/>
                    <a:pt x="3836670" y="0"/>
                  </a:cubicBezTo>
                  <a:cubicBezTo>
                    <a:pt x="3768090" y="0"/>
                    <a:pt x="3707130" y="34290"/>
                    <a:pt x="3671570" y="86360"/>
                  </a:cubicBezTo>
                  <a:cubicBezTo>
                    <a:pt x="3634740" y="34290"/>
                    <a:pt x="3575050" y="0"/>
                    <a:pt x="3506470" y="0"/>
                  </a:cubicBezTo>
                  <a:cubicBezTo>
                    <a:pt x="3437890" y="0"/>
                    <a:pt x="3378200" y="34290"/>
                    <a:pt x="3341370" y="86360"/>
                  </a:cubicBezTo>
                  <a:cubicBezTo>
                    <a:pt x="3304540" y="34290"/>
                    <a:pt x="3244850" y="0"/>
                    <a:pt x="3176270" y="0"/>
                  </a:cubicBezTo>
                  <a:cubicBezTo>
                    <a:pt x="3107690" y="0"/>
                    <a:pt x="3048000" y="34290"/>
                    <a:pt x="3011170" y="86360"/>
                  </a:cubicBezTo>
                  <a:cubicBezTo>
                    <a:pt x="2974340" y="34290"/>
                    <a:pt x="2914650" y="0"/>
                    <a:pt x="2846070" y="0"/>
                  </a:cubicBezTo>
                  <a:cubicBezTo>
                    <a:pt x="2777490" y="0"/>
                    <a:pt x="2716530" y="34290"/>
                    <a:pt x="2680970" y="86360"/>
                  </a:cubicBezTo>
                  <a:cubicBezTo>
                    <a:pt x="2644140" y="34290"/>
                    <a:pt x="2583180" y="0"/>
                    <a:pt x="2515870" y="0"/>
                  </a:cubicBezTo>
                  <a:cubicBezTo>
                    <a:pt x="2447290" y="0"/>
                    <a:pt x="2387600" y="34290"/>
                    <a:pt x="2350770" y="86360"/>
                  </a:cubicBezTo>
                  <a:cubicBezTo>
                    <a:pt x="2313940" y="34290"/>
                    <a:pt x="2254250" y="0"/>
                    <a:pt x="2185670" y="0"/>
                  </a:cubicBezTo>
                  <a:cubicBezTo>
                    <a:pt x="2117090" y="0"/>
                    <a:pt x="2057400" y="34290"/>
                    <a:pt x="2020570" y="86360"/>
                  </a:cubicBezTo>
                  <a:cubicBezTo>
                    <a:pt x="1983740" y="34290"/>
                    <a:pt x="1924050" y="0"/>
                    <a:pt x="1855470" y="0"/>
                  </a:cubicBezTo>
                  <a:cubicBezTo>
                    <a:pt x="1786890" y="0"/>
                    <a:pt x="1727200" y="34290"/>
                    <a:pt x="1690370" y="86360"/>
                  </a:cubicBezTo>
                  <a:cubicBezTo>
                    <a:pt x="1653540" y="34290"/>
                    <a:pt x="1593850" y="0"/>
                    <a:pt x="1525270" y="0"/>
                  </a:cubicBezTo>
                  <a:cubicBezTo>
                    <a:pt x="1456690" y="0"/>
                    <a:pt x="1395730" y="34290"/>
                    <a:pt x="1360170" y="86360"/>
                  </a:cubicBezTo>
                  <a:cubicBezTo>
                    <a:pt x="1324610" y="34290"/>
                    <a:pt x="1263650" y="0"/>
                    <a:pt x="1195070" y="0"/>
                  </a:cubicBezTo>
                  <a:cubicBezTo>
                    <a:pt x="1126490" y="0"/>
                    <a:pt x="1066800" y="34290"/>
                    <a:pt x="1029970" y="86360"/>
                  </a:cubicBezTo>
                  <a:cubicBezTo>
                    <a:pt x="990600" y="34290"/>
                    <a:pt x="930910" y="0"/>
                    <a:pt x="862330" y="0"/>
                  </a:cubicBezTo>
                  <a:cubicBezTo>
                    <a:pt x="793750" y="0"/>
                    <a:pt x="734060" y="34290"/>
                    <a:pt x="697230" y="86360"/>
                  </a:cubicBezTo>
                  <a:cubicBezTo>
                    <a:pt x="660400" y="34290"/>
                    <a:pt x="600710" y="0"/>
                    <a:pt x="532130" y="0"/>
                  </a:cubicBezTo>
                  <a:cubicBezTo>
                    <a:pt x="463550" y="0"/>
                    <a:pt x="402590" y="34290"/>
                    <a:pt x="367030" y="86360"/>
                  </a:cubicBezTo>
                  <a:cubicBezTo>
                    <a:pt x="360680" y="76200"/>
                    <a:pt x="353060" y="67310"/>
                    <a:pt x="344170" y="59690"/>
                  </a:cubicBezTo>
                  <a:cubicBezTo>
                    <a:pt x="306070" y="21590"/>
                    <a:pt x="254000" y="0"/>
                    <a:pt x="201930" y="0"/>
                  </a:cubicBezTo>
                  <a:cubicBezTo>
                    <a:pt x="148590" y="0"/>
                    <a:pt x="96520" y="21590"/>
                    <a:pt x="59690" y="59690"/>
                  </a:cubicBezTo>
                  <a:cubicBezTo>
                    <a:pt x="21590" y="96520"/>
                    <a:pt x="0" y="148590"/>
                    <a:pt x="0" y="201930"/>
                  </a:cubicBezTo>
                  <a:cubicBezTo>
                    <a:pt x="0" y="255270"/>
                    <a:pt x="21590" y="307340"/>
                    <a:pt x="59690" y="344170"/>
                  </a:cubicBezTo>
                  <a:cubicBezTo>
                    <a:pt x="68580" y="353060"/>
                    <a:pt x="77470" y="359410"/>
                    <a:pt x="86360" y="367030"/>
                  </a:cubicBezTo>
                  <a:cubicBezTo>
                    <a:pt x="34290" y="403860"/>
                    <a:pt x="0" y="463550"/>
                    <a:pt x="0" y="532130"/>
                  </a:cubicBezTo>
                  <a:cubicBezTo>
                    <a:pt x="0" y="600710"/>
                    <a:pt x="34290" y="660400"/>
                    <a:pt x="86360" y="697230"/>
                  </a:cubicBezTo>
                  <a:cubicBezTo>
                    <a:pt x="34290" y="734060"/>
                    <a:pt x="0" y="793750"/>
                    <a:pt x="0" y="862330"/>
                  </a:cubicBezTo>
                  <a:cubicBezTo>
                    <a:pt x="0" y="930910"/>
                    <a:pt x="34290" y="990600"/>
                    <a:pt x="86360" y="1027430"/>
                  </a:cubicBezTo>
                  <a:cubicBezTo>
                    <a:pt x="34290" y="1064260"/>
                    <a:pt x="0" y="1123950"/>
                    <a:pt x="0" y="1192530"/>
                  </a:cubicBezTo>
                  <a:cubicBezTo>
                    <a:pt x="0" y="1261110"/>
                    <a:pt x="34290" y="1322070"/>
                    <a:pt x="86360" y="1357630"/>
                  </a:cubicBezTo>
                  <a:cubicBezTo>
                    <a:pt x="34290" y="1393190"/>
                    <a:pt x="0" y="1454150"/>
                    <a:pt x="0" y="1522730"/>
                  </a:cubicBezTo>
                  <a:cubicBezTo>
                    <a:pt x="0" y="1591310"/>
                    <a:pt x="34290" y="1651000"/>
                    <a:pt x="86360" y="1687830"/>
                  </a:cubicBezTo>
                  <a:cubicBezTo>
                    <a:pt x="34290" y="1724660"/>
                    <a:pt x="0" y="1784350"/>
                    <a:pt x="0" y="1852930"/>
                  </a:cubicBezTo>
                  <a:cubicBezTo>
                    <a:pt x="0" y="1921510"/>
                    <a:pt x="34290" y="1981200"/>
                    <a:pt x="86360" y="2018030"/>
                  </a:cubicBezTo>
                  <a:cubicBezTo>
                    <a:pt x="34290" y="2054860"/>
                    <a:pt x="0" y="2114550"/>
                    <a:pt x="0" y="2183130"/>
                  </a:cubicBezTo>
                  <a:cubicBezTo>
                    <a:pt x="0" y="2251710"/>
                    <a:pt x="34290" y="2311400"/>
                    <a:pt x="86360" y="2348230"/>
                  </a:cubicBezTo>
                  <a:cubicBezTo>
                    <a:pt x="34290" y="2385060"/>
                    <a:pt x="0" y="2444750"/>
                    <a:pt x="0" y="2513330"/>
                  </a:cubicBezTo>
                  <a:cubicBezTo>
                    <a:pt x="0" y="2581910"/>
                    <a:pt x="34290" y="2642870"/>
                    <a:pt x="86360" y="2678430"/>
                  </a:cubicBezTo>
                  <a:cubicBezTo>
                    <a:pt x="34290" y="2713990"/>
                    <a:pt x="0" y="2774950"/>
                    <a:pt x="0" y="2843530"/>
                  </a:cubicBezTo>
                  <a:cubicBezTo>
                    <a:pt x="0" y="2912110"/>
                    <a:pt x="34290" y="2971800"/>
                    <a:pt x="86360" y="3008630"/>
                  </a:cubicBezTo>
                  <a:cubicBezTo>
                    <a:pt x="34290" y="3045460"/>
                    <a:pt x="0" y="3105150"/>
                    <a:pt x="0" y="3173730"/>
                  </a:cubicBezTo>
                  <a:cubicBezTo>
                    <a:pt x="0" y="3242310"/>
                    <a:pt x="34290" y="3302000"/>
                    <a:pt x="86360" y="3338830"/>
                  </a:cubicBezTo>
                  <a:cubicBezTo>
                    <a:pt x="34290" y="3375660"/>
                    <a:pt x="0" y="3435350"/>
                    <a:pt x="0" y="3503930"/>
                  </a:cubicBezTo>
                  <a:cubicBezTo>
                    <a:pt x="0" y="3572510"/>
                    <a:pt x="34290" y="3633470"/>
                    <a:pt x="86360" y="3669030"/>
                  </a:cubicBezTo>
                  <a:cubicBezTo>
                    <a:pt x="34290" y="3705860"/>
                    <a:pt x="0" y="3766820"/>
                    <a:pt x="0" y="3834130"/>
                  </a:cubicBezTo>
                  <a:cubicBezTo>
                    <a:pt x="0" y="3901440"/>
                    <a:pt x="34290" y="3962400"/>
                    <a:pt x="86360" y="3999230"/>
                  </a:cubicBezTo>
                  <a:cubicBezTo>
                    <a:pt x="34290" y="4036060"/>
                    <a:pt x="0" y="4095750"/>
                    <a:pt x="0" y="4164330"/>
                  </a:cubicBezTo>
                  <a:cubicBezTo>
                    <a:pt x="0" y="4232910"/>
                    <a:pt x="34290" y="4292600"/>
                    <a:pt x="86360" y="4329430"/>
                  </a:cubicBezTo>
                  <a:cubicBezTo>
                    <a:pt x="34290" y="4366260"/>
                    <a:pt x="0" y="4425950"/>
                    <a:pt x="0" y="4494530"/>
                  </a:cubicBezTo>
                  <a:cubicBezTo>
                    <a:pt x="0" y="4563110"/>
                    <a:pt x="34290" y="4622800"/>
                    <a:pt x="86360" y="4659630"/>
                  </a:cubicBezTo>
                  <a:cubicBezTo>
                    <a:pt x="34290" y="4696460"/>
                    <a:pt x="0" y="4756150"/>
                    <a:pt x="0" y="4824730"/>
                  </a:cubicBezTo>
                  <a:cubicBezTo>
                    <a:pt x="0" y="4893310"/>
                    <a:pt x="34290" y="4954270"/>
                    <a:pt x="86360" y="4989830"/>
                  </a:cubicBezTo>
                  <a:cubicBezTo>
                    <a:pt x="34290" y="5025390"/>
                    <a:pt x="0" y="5086350"/>
                    <a:pt x="0" y="5154930"/>
                  </a:cubicBezTo>
                  <a:cubicBezTo>
                    <a:pt x="0" y="5223510"/>
                    <a:pt x="34290" y="5283200"/>
                    <a:pt x="86360" y="5320030"/>
                  </a:cubicBezTo>
                  <a:cubicBezTo>
                    <a:pt x="34290" y="5356860"/>
                    <a:pt x="0" y="5416550"/>
                    <a:pt x="0" y="5485130"/>
                  </a:cubicBezTo>
                  <a:cubicBezTo>
                    <a:pt x="0" y="5553710"/>
                    <a:pt x="34290" y="5613400"/>
                    <a:pt x="86360" y="5650230"/>
                  </a:cubicBezTo>
                  <a:cubicBezTo>
                    <a:pt x="34290" y="5687060"/>
                    <a:pt x="0" y="5746750"/>
                    <a:pt x="0" y="5815330"/>
                  </a:cubicBezTo>
                  <a:cubicBezTo>
                    <a:pt x="0" y="5883910"/>
                    <a:pt x="34290" y="5944870"/>
                    <a:pt x="86360" y="5980430"/>
                  </a:cubicBezTo>
                  <a:cubicBezTo>
                    <a:pt x="76200" y="5986780"/>
                    <a:pt x="67310" y="5994400"/>
                    <a:pt x="59690" y="6003290"/>
                  </a:cubicBezTo>
                  <a:cubicBezTo>
                    <a:pt x="22860" y="6041390"/>
                    <a:pt x="0" y="6093460"/>
                    <a:pt x="0" y="6145530"/>
                  </a:cubicBezTo>
                  <a:cubicBezTo>
                    <a:pt x="0" y="6198870"/>
                    <a:pt x="20320" y="6249670"/>
                    <a:pt x="59690" y="6287770"/>
                  </a:cubicBezTo>
                  <a:cubicBezTo>
                    <a:pt x="97790" y="6325870"/>
                    <a:pt x="148590" y="6347460"/>
                    <a:pt x="201930" y="6347460"/>
                  </a:cubicBezTo>
                  <a:cubicBezTo>
                    <a:pt x="256540" y="6347460"/>
                    <a:pt x="307340" y="6325870"/>
                    <a:pt x="344170" y="6287770"/>
                  </a:cubicBezTo>
                  <a:cubicBezTo>
                    <a:pt x="353060" y="6278880"/>
                    <a:pt x="359410" y="6269990"/>
                    <a:pt x="367030" y="6261100"/>
                  </a:cubicBezTo>
                  <a:cubicBezTo>
                    <a:pt x="403860" y="6313170"/>
                    <a:pt x="463550" y="6347460"/>
                    <a:pt x="532130" y="6347460"/>
                  </a:cubicBezTo>
                  <a:cubicBezTo>
                    <a:pt x="600710" y="6347460"/>
                    <a:pt x="660400" y="6313170"/>
                    <a:pt x="697230" y="6261100"/>
                  </a:cubicBezTo>
                  <a:cubicBezTo>
                    <a:pt x="734060" y="6313170"/>
                    <a:pt x="793750" y="6347460"/>
                    <a:pt x="862330" y="6347460"/>
                  </a:cubicBezTo>
                  <a:cubicBezTo>
                    <a:pt x="930910" y="6347460"/>
                    <a:pt x="990600" y="6313170"/>
                    <a:pt x="1027430" y="6261100"/>
                  </a:cubicBezTo>
                  <a:cubicBezTo>
                    <a:pt x="1064260" y="6313170"/>
                    <a:pt x="1123950" y="6347460"/>
                    <a:pt x="1192530" y="6347460"/>
                  </a:cubicBezTo>
                  <a:cubicBezTo>
                    <a:pt x="1261110" y="6347460"/>
                    <a:pt x="1320800" y="6313170"/>
                    <a:pt x="1357630" y="6261100"/>
                  </a:cubicBezTo>
                  <a:cubicBezTo>
                    <a:pt x="1394460" y="6313170"/>
                    <a:pt x="1455420" y="6347460"/>
                    <a:pt x="1522730" y="6347460"/>
                  </a:cubicBezTo>
                  <a:cubicBezTo>
                    <a:pt x="1591310" y="6347460"/>
                    <a:pt x="1651000" y="6313170"/>
                    <a:pt x="1687830" y="6261100"/>
                  </a:cubicBezTo>
                  <a:cubicBezTo>
                    <a:pt x="1724660" y="6313170"/>
                    <a:pt x="1784350" y="6347460"/>
                    <a:pt x="1852930" y="6347460"/>
                  </a:cubicBezTo>
                  <a:cubicBezTo>
                    <a:pt x="1921510" y="6347460"/>
                    <a:pt x="1981200" y="6313170"/>
                    <a:pt x="2018030" y="6261100"/>
                  </a:cubicBezTo>
                  <a:cubicBezTo>
                    <a:pt x="2054860" y="6313170"/>
                    <a:pt x="2114550" y="6347460"/>
                    <a:pt x="2183130" y="6347460"/>
                  </a:cubicBezTo>
                  <a:cubicBezTo>
                    <a:pt x="2251710" y="6347460"/>
                    <a:pt x="2311400" y="6313170"/>
                    <a:pt x="2348230" y="6261100"/>
                  </a:cubicBezTo>
                  <a:cubicBezTo>
                    <a:pt x="2385060" y="6313170"/>
                    <a:pt x="2444750" y="6347460"/>
                    <a:pt x="2513330" y="6347460"/>
                  </a:cubicBezTo>
                  <a:cubicBezTo>
                    <a:pt x="2581910" y="6347460"/>
                    <a:pt x="2642870" y="6313170"/>
                    <a:pt x="2678430" y="6261100"/>
                  </a:cubicBezTo>
                  <a:cubicBezTo>
                    <a:pt x="2715260" y="6313170"/>
                    <a:pt x="2776220" y="6347460"/>
                    <a:pt x="2843530" y="6347460"/>
                  </a:cubicBezTo>
                  <a:cubicBezTo>
                    <a:pt x="2912110" y="6347460"/>
                    <a:pt x="2971800" y="6313170"/>
                    <a:pt x="3008630" y="6261100"/>
                  </a:cubicBezTo>
                  <a:cubicBezTo>
                    <a:pt x="3045460" y="6313170"/>
                    <a:pt x="3105150" y="6347460"/>
                    <a:pt x="3173730" y="6347460"/>
                  </a:cubicBezTo>
                  <a:cubicBezTo>
                    <a:pt x="3242310" y="6347460"/>
                    <a:pt x="3302000" y="6313170"/>
                    <a:pt x="3338830" y="6261100"/>
                  </a:cubicBezTo>
                  <a:cubicBezTo>
                    <a:pt x="3375660" y="6313170"/>
                    <a:pt x="3435350" y="6347460"/>
                    <a:pt x="3503930" y="6347460"/>
                  </a:cubicBezTo>
                  <a:cubicBezTo>
                    <a:pt x="3572510" y="6347460"/>
                    <a:pt x="3632200" y="6313170"/>
                    <a:pt x="3669030" y="6261100"/>
                  </a:cubicBezTo>
                  <a:cubicBezTo>
                    <a:pt x="3705860" y="6313170"/>
                    <a:pt x="3765550" y="6347460"/>
                    <a:pt x="3834130" y="6347460"/>
                  </a:cubicBezTo>
                  <a:cubicBezTo>
                    <a:pt x="3902710" y="6347460"/>
                    <a:pt x="3963670" y="6313170"/>
                    <a:pt x="3999230" y="6261100"/>
                  </a:cubicBezTo>
                  <a:cubicBezTo>
                    <a:pt x="4036060" y="6313170"/>
                    <a:pt x="4095750" y="6347460"/>
                    <a:pt x="4164330" y="6347460"/>
                  </a:cubicBezTo>
                  <a:cubicBezTo>
                    <a:pt x="4232910" y="6347460"/>
                    <a:pt x="4292600" y="6313170"/>
                    <a:pt x="4329430" y="6261100"/>
                  </a:cubicBezTo>
                  <a:cubicBezTo>
                    <a:pt x="4366260" y="6313170"/>
                    <a:pt x="4425950" y="6347460"/>
                    <a:pt x="4494530" y="6347460"/>
                  </a:cubicBezTo>
                  <a:cubicBezTo>
                    <a:pt x="4563110" y="6347460"/>
                    <a:pt x="4622800" y="6313170"/>
                    <a:pt x="4659630" y="6261100"/>
                  </a:cubicBezTo>
                  <a:cubicBezTo>
                    <a:pt x="4696460" y="6313170"/>
                    <a:pt x="4756150" y="6347460"/>
                    <a:pt x="4824730" y="6347460"/>
                  </a:cubicBezTo>
                  <a:cubicBezTo>
                    <a:pt x="4893310" y="6347460"/>
                    <a:pt x="4954270" y="6313170"/>
                    <a:pt x="4989830" y="6261100"/>
                  </a:cubicBezTo>
                  <a:cubicBezTo>
                    <a:pt x="5026660" y="6313170"/>
                    <a:pt x="5087620" y="6347460"/>
                    <a:pt x="5154930" y="6347460"/>
                  </a:cubicBezTo>
                  <a:cubicBezTo>
                    <a:pt x="5223510" y="6347460"/>
                    <a:pt x="5283200" y="6313170"/>
                    <a:pt x="5320030" y="6261100"/>
                  </a:cubicBezTo>
                  <a:cubicBezTo>
                    <a:pt x="5356860" y="6313170"/>
                    <a:pt x="5416550" y="6347460"/>
                    <a:pt x="5485130" y="6347460"/>
                  </a:cubicBezTo>
                  <a:cubicBezTo>
                    <a:pt x="5553710" y="6347460"/>
                    <a:pt x="5613400" y="6313170"/>
                    <a:pt x="5650230" y="6261100"/>
                  </a:cubicBezTo>
                  <a:cubicBezTo>
                    <a:pt x="5687060" y="6313170"/>
                    <a:pt x="5746750" y="6347460"/>
                    <a:pt x="5815330" y="6347460"/>
                  </a:cubicBezTo>
                  <a:cubicBezTo>
                    <a:pt x="5883910" y="6347460"/>
                    <a:pt x="5943600" y="6313170"/>
                    <a:pt x="5980430" y="6261100"/>
                  </a:cubicBezTo>
                  <a:cubicBezTo>
                    <a:pt x="5986780" y="6271260"/>
                    <a:pt x="5994400" y="6280150"/>
                    <a:pt x="6003290" y="6287770"/>
                  </a:cubicBezTo>
                  <a:cubicBezTo>
                    <a:pt x="6041390" y="6325870"/>
                    <a:pt x="6092190" y="6347460"/>
                    <a:pt x="6145530" y="6347460"/>
                  </a:cubicBezTo>
                  <a:cubicBezTo>
                    <a:pt x="6198870" y="6347460"/>
                    <a:pt x="6249670" y="6325870"/>
                    <a:pt x="6287770" y="6287770"/>
                  </a:cubicBezTo>
                  <a:cubicBezTo>
                    <a:pt x="6325870" y="6249670"/>
                    <a:pt x="6347460" y="6198870"/>
                    <a:pt x="6347460" y="6145530"/>
                  </a:cubicBezTo>
                  <a:cubicBezTo>
                    <a:pt x="6347460" y="6092190"/>
                    <a:pt x="6325870" y="6040120"/>
                    <a:pt x="6287770" y="6003290"/>
                  </a:cubicBezTo>
                  <a:cubicBezTo>
                    <a:pt x="6278880" y="5994400"/>
                    <a:pt x="6269990" y="5988050"/>
                    <a:pt x="6261100" y="5980430"/>
                  </a:cubicBezTo>
                  <a:cubicBezTo>
                    <a:pt x="6313170" y="5943600"/>
                    <a:pt x="6347460" y="5883910"/>
                    <a:pt x="6347460" y="5815330"/>
                  </a:cubicBezTo>
                  <a:cubicBezTo>
                    <a:pt x="6347460" y="5746750"/>
                    <a:pt x="6313170" y="5687060"/>
                    <a:pt x="6261100" y="5650230"/>
                  </a:cubicBezTo>
                  <a:cubicBezTo>
                    <a:pt x="6313170" y="5613400"/>
                    <a:pt x="6347460" y="5553710"/>
                    <a:pt x="6347460" y="5485130"/>
                  </a:cubicBezTo>
                  <a:cubicBezTo>
                    <a:pt x="6347460" y="5416550"/>
                    <a:pt x="6313170" y="5356860"/>
                    <a:pt x="6261100" y="5320030"/>
                  </a:cubicBezTo>
                  <a:cubicBezTo>
                    <a:pt x="6313170" y="5283200"/>
                    <a:pt x="6347460" y="5223510"/>
                    <a:pt x="6347460" y="5154930"/>
                  </a:cubicBezTo>
                  <a:cubicBezTo>
                    <a:pt x="6347460" y="5086350"/>
                    <a:pt x="6313170" y="5025390"/>
                    <a:pt x="6261100" y="4989830"/>
                  </a:cubicBezTo>
                  <a:cubicBezTo>
                    <a:pt x="6313170" y="4953000"/>
                    <a:pt x="6347460" y="4892040"/>
                    <a:pt x="6347460" y="4824730"/>
                  </a:cubicBezTo>
                  <a:cubicBezTo>
                    <a:pt x="6347460" y="4756150"/>
                    <a:pt x="6313170" y="4696460"/>
                    <a:pt x="6261100" y="4659630"/>
                  </a:cubicBezTo>
                  <a:cubicBezTo>
                    <a:pt x="6313170" y="4622800"/>
                    <a:pt x="6347460" y="4563110"/>
                    <a:pt x="6347460" y="4494530"/>
                  </a:cubicBezTo>
                  <a:cubicBezTo>
                    <a:pt x="6347460" y="4425950"/>
                    <a:pt x="6313170" y="4366260"/>
                    <a:pt x="6261100" y="4329430"/>
                  </a:cubicBezTo>
                  <a:cubicBezTo>
                    <a:pt x="6313170" y="4292600"/>
                    <a:pt x="6347460" y="4232910"/>
                    <a:pt x="6347460" y="4164330"/>
                  </a:cubicBezTo>
                  <a:cubicBezTo>
                    <a:pt x="6347460" y="4095750"/>
                    <a:pt x="6313170" y="4036060"/>
                    <a:pt x="6261100" y="3999230"/>
                  </a:cubicBezTo>
                  <a:cubicBezTo>
                    <a:pt x="6313170" y="3962400"/>
                    <a:pt x="6347460" y="3901440"/>
                    <a:pt x="6347460" y="3834130"/>
                  </a:cubicBezTo>
                  <a:cubicBezTo>
                    <a:pt x="6347460" y="3765550"/>
                    <a:pt x="6313170" y="3704590"/>
                    <a:pt x="6261100" y="3669030"/>
                  </a:cubicBezTo>
                  <a:cubicBezTo>
                    <a:pt x="6313170" y="3632200"/>
                    <a:pt x="6347460" y="3572510"/>
                    <a:pt x="6347460" y="3503930"/>
                  </a:cubicBezTo>
                  <a:cubicBezTo>
                    <a:pt x="6347460" y="3435350"/>
                    <a:pt x="6313170" y="3375660"/>
                    <a:pt x="6261100" y="3338830"/>
                  </a:cubicBezTo>
                  <a:cubicBezTo>
                    <a:pt x="6313170" y="3302000"/>
                    <a:pt x="6347460" y="3242310"/>
                    <a:pt x="6347460" y="3173730"/>
                  </a:cubicBezTo>
                  <a:cubicBezTo>
                    <a:pt x="6347460" y="3105150"/>
                    <a:pt x="6313170" y="3045460"/>
                    <a:pt x="6261100" y="3008630"/>
                  </a:cubicBezTo>
                  <a:cubicBezTo>
                    <a:pt x="6313170" y="2971800"/>
                    <a:pt x="6347460" y="2912110"/>
                    <a:pt x="6347460" y="2843530"/>
                  </a:cubicBezTo>
                  <a:cubicBezTo>
                    <a:pt x="6347460" y="2774950"/>
                    <a:pt x="6313170" y="2713990"/>
                    <a:pt x="6261100" y="2678430"/>
                  </a:cubicBezTo>
                  <a:cubicBezTo>
                    <a:pt x="6313170" y="2641600"/>
                    <a:pt x="6347460" y="2580640"/>
                    <a:pt x="6347460" y="2513330"/>
                  </a:cubicBezTo>
                  <a:cubicBezTo>
                    <a:pt x="6347460" y="2444750"/>
                    <a:pt x="6313170" y="2383790"/>
                    <a:pt x="6261100" y="2348230"/>
                  </a:cubicBezTo>
                  <a:cubicBezTo>
                    <a:pt x="6313170" y="2311400"/>
                    <a:pt x="6347460" y="2251710"/>
                    <a:pt x="6347460" y="2183130"/>
                  </a:cubicBezTo>
                  <a:cubicBezTo>
                    <a:pt x="6347460" y="2114550"/>
                    <a:pt x="6313170" y="2054860"/>
                    <a:pt x="6261100" y="2018030"/>
                  </a:cubicBezTo>
                  <a:cubicBezTo>
                    <a:pt x="6313170" y="1981200"/>
                    <a:pt x="6347460" y="1921510"/>
                    <a:pt x="6347460" y="1852930"/>
                  </a:cubicBezTo>
                  <a:cubicBezTo>
                    <a:pt x="6347460" y="1784350"/>
                    <a:pt x="6313170" y="1724660"/>
                    <a:pt x="6261100" y="1687830"/>
                  </a:cubicBezTo>
                  <a:cubicBezTo>
                    <a:pt x="6313170" y="1651000"/>
                    <a:pt x="6347460" y="1591310"/>
                    <a:pt x="6347460" y="1522730"/>
                  </a:cubicBezTo>
                  <a:cubicBezTo>
                    <a:pt x="6347460" y="1454150"/>
                    <a:pt x="6313170" y="1393190"/>
                    <a:pt x="6261100" y="1357630"/>
                  </a:cubicBezTo>
                  <a:cubicBezTo>
                    <a:pt x="6313170" y="1322070"/>
                    <a:pt x="6347460" y="1261110"/>
                    <a:pt x="6347460" y="1192530"/>
                  </a:cubicBezTo>
                  <a:cubicBezTo>
                    <a:pt x="6347460" y="1123950"/>
                    <a:pt x="6313170" y="1064260"/>
                    <a:pt x="6261100" y="1027430"/>
                  </a:cubicBezTo>
                  <a:cubicBezTo>
                    <a:pt x="6313170" y="990600"/>
                    <a:pt x="6347460" y="930910"/>
                    <a:pt x="6347460" y="862330"/>
                  </a:cubicBezTo>
                  <a:cubicBezTo>
                    <a:pt x="6347460" y="793750"/>
                    <a:pt x="6313170" y="734060"/>
                    <a:pt x="6261100" y="697230"/>
                  </a:cubicBezTo>
                  <a:cubicBezTo>
                    <a:pt x="6315710" y="660400"/>
                    <a:pt x="6350000" y="600710"/>
                    <a:pt x="6350000" y="5321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58140" y="358140"/>
              <a:ext cx="5632450" cy="5633720"/>
            </a:xfrm>
            <a:custGeom>
              <a:avLst/>
              <a:gdLst/>
              <a:ahLst/>
              <a:cxnLst/>
              <a:rect r="r" b="b" t="t" l="l"/>
              <a:pathLst>
                <a:path h="5633720" w="5632450">
                  <a:moveTo>
                    <a:pt x="0" y="0"/>
                  </a:moveTo>
                  <a:lnTo>
                    <a:pt x="5632450" y="0"/>
                  </a:lnTo>
                  <a:lnTo>
                    <a:pt x="5632450" y="5633720"/>
                  </a:lnTo>
                  <a:lnTo>
                    <a:pt x="0" y="5633720"/>
                  </a:lnTo>
                  <a:close/>
                </a:path>
              </a:pathLst>
            </a:custGeom>
            <a:blipFill>
              <a:blip r:embed="rId5"/>
              <a:stretch>
                <a:fillRect l="-38729" t="0" r="-38729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PLACE INFORMATION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0428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ADVERTISING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41161" y="2961088"/>
            <a:ext cx="5158872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CUSTOMER 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59479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promotes products to targeted audiences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7751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Display business details, products, location etc.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0212" y="3771871"/>
            <a:ext cx="46407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enables direct communication with clients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56883" y="637376"/>
            <a:ext cx="1477423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CORPORATE PROMOTION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92608" y="3621406"/>
            <a:ext cx="10702784" cy="3646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4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Q3:</a:t>
            </a:r>
          </a:p>
          <a:p>
            <a:pPr algn="ctr" marL="0" indent="0" lvl="0">
              <a:lnSpc>
                <a:spcPts val="1048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HOW HAS FACEBOOK SUSTAINED SUCCESS?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480470"/>
            <a:ext cx="20061513" cy="0"/>
          </a:xfrm>
          <a:prstGeom prst="line">
            <a:avLst/>
          </a:prstGeom>
          <a:ln cap="flat" w="28575">
            <a:solidFill>
              <a:srgbClr val="52525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475099" y="5229442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16264" y="5229442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02266" y="5229442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96717" y="5229442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17475"/>
              <a:ext cx="558800" cy="568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027349" y="8292256"/>
            <a:ext cx="3020519" cy="2793980"/>
          </a:xfrm>
          <a:custGeom>
            <a:avLst/>
            <a:gdLst/>
            <a:ahLst/>
            <a:cxnLst/>
            <a:rect r="r" b="b" t="t" l="l"/>
            <a:pathLst>
              <a:path h="2793980" w="3020519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886757" y="-2855618"/>
            <a:ext cx="4468392" cy="4367853"/>
          </a:xfrm>
          <a:custGeom>
            <a:avLst/>
            <a:gdLst/>
            <a:ahLst/>
            <a:cxnLst/>
            <a:rect r="r" b="b" t="t" l="l"/>
            <a:pathLst>
              <a:path h="4367853" w="4468392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18487" y="-1606223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6027349" y="-1201274"/>
            <a:ext cx="4270056" cy="3746974"/>
          </a:xfrm>
          <a:custGeom>
            <a:avLst/>
            <a:gdLst/>
            <a:ahLst/>
            <a:cxnLst/>
            <a:rect r="r" b="b" t="t" l="l"/>
            <a:pathLst>
              <a:path h="3746974" w="4270056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1937230"/>
            <a:ext cx="12904710" cy="11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7"/>
              </a:lnSpc>
              <a:spcBef>
                <a:spcPct val="0"/>
              </a:spcBef>
            </a:pPr>
            <a:r>
              <a:rPr lang="en-US" sz="67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BEFORE DISCUSSING HOW FB BECAME SUCCESSFUL...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6454" y="5838174"/>
            <a:ext cx="3907514" cy="207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5252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changed the social media game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885867" y="5712448"/>
            <a:ext cx="4768149" cy="271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5252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made our personal data valuable… and less personal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6026773"/>
            <a:ext cx="4532380" cy="142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5252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made the internet political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18712" y="5926318"/>
            <a:ext cx="3969288" cy="2717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true">
                <a:solidFill>
                  <a:srgbClr val="525252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kick-started Meta's dominance</a:t>
            </a:r>
          </a:p>
          <a:p>
            <a:pPr algn="l">
              <a:lnSpc>
                <a:spcPts val="515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969288" y="3276562"/>
            <a:ext cx="13997703" cy="1105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07"/>
              </a:lnSpc>
              <a:spcBef>
                <a:spcPct val="0"/>
              </a:spcBef>
            </a:pPr>
            <a:r>
              <a:rPr lang="en-US" sz="6799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LET’S DISCUSS HOW FB CHANGED THE WORLD IN THESE 20 YEARS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99733" y="3579754"/>
            <a:ext cx="5169276" cy="5168687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B8CDD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090024" y="3316388"/>
            <a:ext cx="5169276" cy="5168687"/>
            <a:chOff x="0" y="0"/>
            <a:chExt cx="6350013" cy="63492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27405" t="0" r="-5056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46700" y="457803"/>
            <a:ext cx="14537671" cy="3671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4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CHANGED THE SOCIAL MEDIA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6700" y="3690620"/>
            <a:ext cx="11389840" cy="592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915" indent="-345958" lvl="1">
              <a:lnSpc>
                <a:spcPts val="5191"/>
              </a:lnSpc>
              <a:buFont typeface="Arial"/>
              <a:buChar char="•"/>
            </a:pPr>
            <a:r>
              <a:rPr lang="en-US" b="true" sz="3204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Other social networks(MySpace), existed before Facebook - but Mark Zuckerberg's site instantly took off when it launched in 2004</a:t>
            </a:r>
          </a:p>
          <a:p>
            <a:pPr algn="l" marL="691915" indent="-345958" lvl="1">
              <a:lnSpc>
                <a:spcPts val="5191"/>
              </a:lnSpc>
              <a:buFont typeface="Arial"/>
              <a:buChar char="•"/>
            </a:pPr>
            <a:r>
              <a:rPr lang="en-US" b="true" sz="3204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In less than a year it had one million users, and within four years it had overtaken MySpace - fuelled by innovations such as the ability to "tag" people in photos.</a:t>
            </a:r>
          </a:p>
          <a:p>
            <a:pPr algn="l" marL="691915" indent="-345958" lvl="1">
              <a:lnSpc>
                <a:spcPts val="5191"/>
              </a:lnSpc>
              <a:buFont typeface="Arial"/>
              <a:buChar char="•"/>
            </a:pPr>
            <a:r>
              <a:rPr lang="en-US" b="true" sz="3204">
                <a:solidFill>
                  <a:srgbClr val="FF3131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Taking a digital camera on a night out, then tagging your friends in dozens of pictures was a staple of teenage life in the late noughties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6883" y="813834"/>
            <a:ext cx="14774235" cy="29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80"/>
              </a:lnSpc>
            </a:pPr>
            <a:r>
              <a:rPr lang="en-US" sz="12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FACEBOOK MADE OUR PERSONAL DATA VALUABLE… AND LESS PERSONAL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90872" y="3576012"/>
            <a:ext cx="4229454" cy="6259828"/>
            <a:chOff x="0" y="0"/>
            <a:chExt cx="1113930" cy="16486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3930" cy="1648679"/>
            </a:xfrm>
            <a:custGeom>
              <a:avLst/>
              <a:gdLst/>
              <a:ahLst/>
              <a:cxnLst/>
              <a:rect r="r" b="b" t="t" l="l"/>
              <a:pathLst>
                <a:path h="1648679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555325"/>
                  </a:lnTo>
                  <a:cubicBezTo>
                    <a:pt x="1113930" y="1606883"/>
                    <a:pt x="1072134" y="1648679"/>
                    <a:pt x="1020576" y="1648679"/>
                  </a:cubicBezTo>
                  <a:lnTo>
                    <a:pt x="93354" y="1648679"/>
                  </a:lnTo>
                  <a:cubicBezTo>
                    <a:pt x="41796" y="1648679"/>
                    <a:pt x="0" y="1606883"/>
                    <a:pt x="0" y="1555325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13930" cy="1639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760900" y="4780225"/>
            <a:ext cx="3289398" cy="368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b="true" sz="3200" spc="102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Facebook proved that collecting our likes and dislikes is extremely lucrative.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029273" y="3576012"/>
            <a:ext cx="4229454" cy="6259828"/>
            <a:chOff x="0" y="0"/>
            <a:chExt cx="1113930" cy="16486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930" cy="1648679"/>
            </a:xfrm>
            <a:custGeom>
              <a:avLst/>
              <a:gdLst/>
              <a:ahLst/>
              <a:cxnLst/>
              <a:rect r="r" b="b" t="t" l="l"/>
              <a:pathLst>
                <a:path h="1648679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555325"/>
                  </a:lnTo>
                  <a:cubicBezTo>
                    <a:pt x="1113930" y="1606883"/>
                    <a:pt x="1072134" y="1648679"/>
                    <a:pt x="1020576" y="1648679"/>
                  </a:cubicBezTo>
                  <a:lnTo>
                    <a:pt x="93354" y="1648679"/>
                  </a:lnTo>
                  <a:cubicBezTo>
                    <a:pt x="41796" y="1648679"/>
                    <a:pt x="0" y="1606883"/>
                    <a:pt x="0" y="1555325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113930" cy="1639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263256" y="4349623"/>
            <a:ext cx="3761487" cy="490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b="true" sz="3200" spc="102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Facebook's parent company Meta is an advertising giant which, alongside the likes of Google, takes the lion's share of global advertising money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763552" y="3576012"/>
            <a:ext cx="4229454" cy="6259828"/>
            <a:chOff x="0" y="0"/>
            <a:chExt cx="1113930" cy="16486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3930" cy="1648679"/>
            </a:xfrm>
            <a:custGeom>
              <a:avLst/>
              <a:gdLst/>
              <a:ahLst/>
              <a:cxnLst/>
              <a:rect r="r" b="b" t="t" l="l"/>
              <a:pathLst>
                <a:path h="1648679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555325"/>
                  </a:lnTo>
                  <a:cubicBezTo>
                    <a:pt x="1113930" y="1606883"/>
                    <a:pt x="1072134" y="1648679"/>
                    <a:pt x="1020576" y="1648679"/>
                  </a:cubicBezTo>
                  <a:lnTo>
                    <a:pt x="93354" y="1648679"/>
                  </a:lnTo>
                  <a:cubicBezTo>
                    <a:pt x="41796" y="1648679"/>
                    <a:pt x="0" y="1606883"/>
                    <a:pt x="0" y="1555325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113930" cy="1639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001677" y="4170625"/>
            <a:ext cx="3753204" cy="490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b="true" sz="3200" spc="102" u="sng">
                <a:solidFill>
                  <a:srgbClr val="FF3131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3" tooltip="https://www.bbc.co.uk/news/business-68175778"/>
              </a:rPr>
              <a:t>Meta reported more than $40bn (£32bn)</a:t>
            </a:r>
            <a:r>
              <a:rPr lang="en-US" b="true" sz="3200" spc="102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 in revenue for the last quarter of 2023, chiefly from offering advertisers highly targeted ad services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3350" y="1118487"/>
            <a:ext cx="10876456" cy="3423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2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FACEBOOK MADE THE INTERNET POLITICAL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963194" y="1495863"/>
            <a:ext cx="7296106" cy="7295274"/>
            <a:chOff x="0" y="0"/>
            <a:chExt cx="6350013" cy="63492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95250" y="-95136"/>
              <a:ext cx="6540526" cy="6539573"/>
            </a:xfrm>
            <a:custGeom>
              <a:avLst/>
              <a:gdLst/>
              <a:ahLst/>
              <a:cxnLst/>
              <a:rect r="r" b="b" t="t" l="l"/>
              <a:pathLst>
                <a:path h="6539573" w="6540526">
                  <a:moveTo>
                    <a:pt x="5684545" y="1101865"/>
                  </a:moveTo>
                  <a:cubicBezTo>
                    <a:pt x="5560365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8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6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9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8" y="6354331"/>
                  </a:lnTo>
                  <a:cubicBezTo>
                    <a:pt x="3926408" y="6539573"/>
                    <a:pt x="4336695" y="6429617"/>
                    <a:pt x="4521988" y="6108764"/>
                  </a:cubicBezTo>
                  <a:cubicBezTo>
                    <a:pt x="4646130" y="5893765"/>
                    <a:pt x="4871314" y="5773446"/>
                    <a:pt x="5102962" y="5773280"/>
                  </a:cubicBezTo>
                  <a:lnTo>
                    <a:pt x="5102911" y="5773192"/>
                  </a:lnTo>
                  <a:cubicBezTo>
                    <a:pt x="5334559" y="5773027"/>
                    <a:pt x="5559781" y="5652707"/>
                    <a:pt x="5683885" y="5437708"/>
                  </a:cubicBezTo>
                  <a:cubicBezTo>
                    <a:pt x="5745010" y="5331854"/>
                    <a:pt x="5774017" y="5216233"/>
                    <a:pt x="5773890" y="5102213"/>
                  </a:cubicBezTo>
                  <a:lnTo>
                    <a:pt x="5773979" y="5102289"/>
                  </a:lnTo>
                  <a:cubicBezTo>
                    <a:pt x="5774182" y="4878845"/>
                    <a:pt x="5886145" y="4661357"/>
                    <a:pt x="6087059" y="4534827"/>
                  </a:cubicBezTo>
                  <a:cubicBezTo>
                    <a:pt x="6195365" y="4477880"/>
                    <a:pt x="6289358" y="4390619"/>
                    <a:pt x="6355029" y="4276865"/>
                  </a:cubicBezTo>
                  <a:cubicBezTo>
                    <a:pt x="6479223" y="4061752"/>
                    <a:pt x="6470777" y="3806571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19"/>
                    <a:pt x="6355245" y="2934970"/>
                  </a:cubicBezTo>
                  <a:cubicBezTo>
                    <a:pt x="6540526" y="2614079"/>
                    <a:pt x="6430569" y="2203831"/>
                    <a:pt x="6109678" y="2018551"/>
                  </a:cubicBezTo>
                  <a:lnTo>
                    <a:pt x="6109627" y="2018500"/>
                  </a:lnTo>
                  <a:lnTo>
                    <a:pt x="6109754" y="2018462"/>
                  </a:lnTo>
                  <a:cubicBezTo>
                    <a:pt x="5910847" y="1903375"/>
                    <a:pt x="5776557" y="1689088"/>
                    <a:pt x="5774436" y="1443266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3"/>
              <a:stretch>
                <a:fillRect l="-37332" t="0" r="-40641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113148"/>
            <a:ext cx="8420650" cy="514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76"/>
              </a:lnSpc>
            </a:pPr>
            <a:r>
              <a:rPr lang="en-US" b="true" sz="3699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according to Statista research, in the five months leading up to the US presidential election of 2020, incumbent President Donald Trump's team spent more than $40m on Facebook adverts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8172" y="3788767"/>
            <a:ext cx="2327143" cy="23271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804" y="0"/>
                  </a:moveTo>
                  <a:lnTo>
                    <a:pt x="712996" y="0"/>
                  </a:lnTo>
                  <a:cubicBezTo>
                    <a:pt x="768116" y="0"/>
                    <a:pt x="812800" y="44684"/>
                    <a:pt x="812800" y="99804"/>
                  </a:cubicBezTo>
                  <a:lnTo>
                    <a:pt x="812800" y="712996"/>
                  </a:lnTo>
                  <a:cubicBezTo>
                    <a:pt x="812800" y="768116"/>
                    <a:pt x="768116" y="812800"/>
                    <a:pt x="712996" y="812800"/>
                  </a:cubicBezTo>
                  <a:lnTo>
                    <a:pt x="99804" y="812800"/>
                  </a:lnTo>
                  <a:cubicBezTo>
                    <a:pt x="44684" y="812800"/>
                    <a:pt x="0" y="768116"/>
                    <a:pt x="0" y="712996"/>
                  </a:cubicBezTo>
                  <a:lnTo>
                    <a:pt x="0" y="99804"/>
                  </a:lnTo>
                  <a:cubicBezTo>
                    <a:pt x="0" y="44684"/>
                    <a:pt x="44684" y="0"/>
                    <a:pt x="9980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b="true" sz="7499" spc="53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3997" y="547709"/>
            <a:ext cx="13080006" cy="349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0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FACEBOOK KICK-STARTED META'S DOMINANCE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9107" y="6301451"/>
            <a:ext cx="5365272" cy="322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b="true" sz="2799" spc="8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With the huge success of Facebook, Mark Zuckerberg built a social network and technology empire that remains unprecedented in terms of users and its consequent power.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134776" y="3788767"/>
            <a:ext cx="2327143" cy="2327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804" y="0"/>
                  </a:moveTo>
                  <a:lnTo>
                    <a:pt x="712996" y="0"/>
                  </a:lnTo>
                  <a:cubicBezTo>
                    <a:pt x="768116" y="0"/>
                    <a:pt x="812800" y="44684"/>
                    <a:pt x="812800" y="99804"/>
                  </a:cubicBezTo>
                  <a:lnTo>
                    <a:pt x="812800" y="712996"/>
                  </a:lnTo>
                  <a:cubicBezTo>
                    <a:pt x="812800" y="768116"/>
                    <a:pt x="768116" y="812800"/>
                    <a:pt x="712996" y="812800"/>
                  </a:cubicBezTo>
                  <a:lnTo>
                    <a:pt x="99804" y="812800"/>
                  </a:lnTo>
                  <a:cubicBezTo>
                    <a:pt x="44684" y="812800"/>
                    <a:pt x="0" y="768116"/>
                    <a:pt x="0" y="712996"/>
                  </a:cubicBezTo>
                  <a:lnTo>
                    <a:pt x="0" y="99804"/>
                  </a:lnTo>
                  <a:cubicBezTo>
                    <a:pt x="0" y="44684"/>
                    <a:pt x="44684" y="0"/>
                    <a:pt x="9980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b="true" sz="7499" spc="53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693831" y="3788767"/>
            <a:ext cx="2327143" cy="23271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804" y="0"/>
                  </a:moveTo>
                  <a:lnTo>
                    <a:pt x="712996" y="0"/>
                  </a:lnTo>
                  <a:cubicBezTo>
                    <a:pt x="768116" y="0"/>
                    <a:pt x="812800" y="44684"/>
                    <a:pt x="812800" y="99804"/>
                  </a:cubicBezTo>
                  <a:lnTo>
                    <a:pt x="812800" y="712996"/>
                  </a:lnTo>
                  <a:cubicBezTo>
                    <a:pt x="812800" y="768116"/>
                    <a:pt x="768116" y="812800"/>
                    <a:pt x="712996" y="812800"/>
                  </a:cubicBezTo>
                  <a:lnTo>
                    <a:pt x="99804" y="812800"/>
                  </a:lnTo>
                  <a:cubicBezTo>
                    <a:pt x="44684" y="812800"/>
                    <a:pt x="0" y="768116"/>
                    <a:pt x="0" y="712996"/>
                  </a:cubicBezTo>
                  <a:lnTo>
                    <a:pt x="0" y="99804"/>
                  </a:lnTo>
                  <a:cubicBezTo>
                    <a:pt x="0" y="44684"/>
                    <a:pt x="44684" y="0"/>
                    <a:pt x="99804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b="true" sz="7499" spc="53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70437" y="6301451"/>
            <a:ext cx="5255821" cy="376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b="true" sz="2799" spc="8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Up-and-coming companies, including WhatsApp, Instagram and Oculus, were all purchased and turbo-charged under the umbrella company Facebook, which changed its name to Meta in 2021.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88283" y="6834851"/>
            <a:ext cx="4417622" cy="216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b="true" sz="2799" spc="8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Meta now says more than three billion people use at least one of its products every day.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03490" y="3539013"/>
            <a:ext cx="12340930" cy="5112705"/>
            <a:chOff x="0" y="0"/>
            <a:chExt cx="3250286" cy="13465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50286" cy="1346556"/>
            </a:xfrm>
            <a:custGeom>
              <a:avLst/>
              <a:gdLst/>
              <a:ahLst/>
              <a:cxnLst/>
              <a:rect r="r" b="b" t="t" l="l"/>
              <a:pathLst>
                <a:path h="1346556" w="325028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3250286" cy="1337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8828" y="1418113"/>
            <a:ext cx="7990345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QUESTION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0730" y="5217795"/>
            <a:ext cx="9727964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1.Who is on Facebook?</a:t>
            </a:r>
          </a:p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2.What do people do on Facebook?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40404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3.How has Facebook sustained success?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77236" y="3788767"/>
            <a:ext cx="2327143" cy="232714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804" y="0"/>
                  </a:moveTo>
                  <a:lnTo>
                    <a:pt x="712996" y="0"/>
                  </a:lnTo>
                  <a:cubicBezTo>
                    <a:pt x="768116" y="0"/>
                    <a:pt x="812800" y="44684"/>
                    <a:pt x="812800" y="99804"/>
                  </a:cubicBezTo>
                  <a:lnTo>
                    <a:pt x="812800" y="712996"/>
                  </a:lnTo>
                  <a:cubicBezTo>
                    <a:pt x="812800" y="768116"/>
                    <a:pt x="768116" y="812800"/>
                    <a:pt x="712996" y="812800"/>
                  </a:cubicBezTo>
                  <a:lnTo>
                    <a:pt x="99804" y="812800"/>
                  </a:lnTo>
                  <a:cubicBezTo>
                    <a:pt x="44684" y="812800"/>
                    <a:pt x="0" y="768116"/>
                    <a:pt x="0" y="712996"/>
                  </a:cubicBezTo>
                  <a:lnTo>
                    <a:pt x="0" y="99804"/>
                  </a:lnTo>
                  <a:cubicBezTo>
                    <a:pt x="0" y="44684"/>
                    <a:pt x="44684" y="0"/>
                    <a:pt x="9980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b="true" sz="7499" spc="53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03997" y="547709"/>
            <a:ext cx="13080006" cy="349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0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FACEBOOK KICK-STARTED META'S DOMINANCE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0696" y="6301451"/>
            <a:ext cx="7820222" cy="322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5"/>
              </a:lnSpc>
              <a:spcBef>
                <a:spcPct val="0"/>
              </a:spcBef>
            </a:pPr>
            <a:r>
              <a:rPr lang="en-US" b="true" sz="2799" spc="8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Facebook and Instagram's disappearing Stories feature is similar to a key feature found on Snapchat; Instagram Reels is the company's answer to the challenge posed by video-sharing app TikTok; and Threads is Meta's attempt to imitate X, formerly known as Twitter.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75753" y="3788767"/>
            <a:ext cx="2327143" cy="23271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99804" y="0"/>
                  </a:moveTo>
                  <a:lnTo>
                    <a:pt x="712996" y="0"/>
                  </a:lnTo>
                  <a:cubicBezTo>
                    <a:pt x="768116" y="0"/>
                    <a:pt x="812800" y="44684"/>
                    <a:pt x="812800" y="99804"/>
                  </a:cubicBezTo>
                  <a:lnTo>
                    <a:pt x="812800" y="712996"/>
                  </a:lnTo>
                  <a:cubicBezTo>
                    <a:pt x="812800" y="768116"/>
                    <a:pt x="768116" y="812800"/>
                    <a:pt x="712996" y="812800"/>
                  </a:cubicBezTo>
                  <a:lnTo>
                    <a:pt x="99804" y="812800"/>
                  </a:lnTo>
                  <a:cubicBezTo>
                    <a:pt x="44684" y="812800"/>
                    <a:pt x="0" y="768116"/>
                    <a:pt x="0" y="712996"/>
                  </a:cubicBezTo>
                  <a:lnTo>
                    <a:pt x="0" y="99804"/>
                  </a:lnTo>
                  <a:cubicBezTo>
                    <a:pt x="0" y="44684"/>
                    <a:pt x="44684" y="0"/>
                    <a:pt x="9980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724"/>
                </a:lnSpc>
              </a:pPr>
              <a:r>
                <a:rPr lang="en-US" b="true" sz="7499" spc="532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151032" y="6301451"/>
            <a:ext cx="7176585" cy="216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b="true" sz="2799" spc="89" u="sng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3" tooltip="https://www.bbc.com/news/technology-17658264"/>
              </a:rPr>
              <a:t>Facebook buys Instagram for $1bn</a:t>
            </a:r>
          </a:p>
          <a:p>
            <a:pPr algn="ctr" marL="604519" indent="-302260" lvl="1">
              <a:lnSpc>
                <a:spcPts val="4255"/>
              </a:lnSpc>
              <a:buFont typeface="Arial"/>
              <a:buChar char="•"/>
            </a:pPr>
            <a:r>
              <a:rPr lang="en-US" b="true" sz="2799" spc="89" u="sng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  <a:hlinkClick r:id="rId4" tooltip="https://www.bbc.co.uk/news/business-26266689"/>
              </a:rPr>
              <a:t>Facebook to buy WhatsApp for $19bn</a:t>
            </a:r>
          </a:p>
          <a:p>
            <a:pPr algn="ctr" marL="604519" indent="-302260" lvl="1">
              <a:lnSpc>
                <a:spcPts val="425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799" spc="89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Facebook buys virtual reality firm Oculus for $2bn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049" y="689550"/>
            <a:ext cx="16898597" cy="15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80"/>
              </a:lnSpc>
            </a:pPr>
            <a:r>
              <a:rPr lang="en-US" sz="124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HOW HAS FACEBOOK SUSTAINED SUCCESS?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14512" y="2006487"/>
            <a:ext cx="7383836" cy="7989636"/>
            <a:chOff x="0" y="0"/>
            <a:chExt cx="1944714" cy="21042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4714" cy="2104266"/>
            </a:xfrm>
            <a:custGeom>
              <a:avLst/>
              <a:gdLst/>
              <a:ahLst/>
              <a:cxnLst/>
              <a:rect r="r" b="b" t="t" l="l"/>
              <a:pathLst>
                <a:path h="2104266" w="1944714">
                  <a:moveTo>
                    <a:pt x="53473" y="0"/>
                  </a:moveTo>
                  <a:lnTo>
                    <a:pt x="1891241" y="0"/>
                  </a:lnTo>
                  <a:cubicBezTo>
                    <a:pt x="1920773" y="0"/>
                    <a:pt x="1944714" y="23941"/>
                    <a:pt x="1944714" y="53473"/>
                  </a:cubicBezTo>
                  <a:lnTo>
                    <a:pt x="1944714" y="2050793"/>
                  </a:lnTo>
                  <a:cubicBezTo>
                    <a:pt x="1944714" y="2064975"/>
                    <a:pt x="1939080" y="2078576"/>
                    <a:pt x="1929052" y="2088604"/>
                  </a:cubicBezTo>
                  <a:cubicBezTo>
                    <a:pt x="1919024" y="2098633"/>
                    <a:pt x="1905423" y="2104266"/>
                    <a:pt x="1891241" y="2104266"/>
                  </a:cubicBezTo>
                  <a:lnTo>
                    <a:pt x="53473" y="2104266"/>
                  </a:lnTo>
                  <a:cubicBezTo>
                    <a:pt x="39291" y="2104266"/>
                    <a:pt x="25690" y="2098633"/>
                    <a:pt x="15662" y="2088604"/>
                  </a:cubicBezTo>
                  <a:cubicBezTo>
                    <a:pt x="5634" y="2078576"/>
                    <a:pt x="0" y="2064975"/>
                    <a:pt x="0" y="2050793"/>
                  </a:cubicBezTo>
                  <a:lnTo>
                    <a:pt x="0" y="53473"/>
                  </a:lnTo>
                  <a:cubicBezTo>
                    <a:pt x="0" y="39291"/>
                    <a:pt x="5634" y="25690"/>
                    <a:pt x="15662" y="15662"/>
                  </a:cubicBezTo>
                  <a:cubicBezTo>
                    <a:pt x="25690" y="5634"/>
                    <a:pt x="39291" y="0"/>
                    <a:pt x="53473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944714" cy="2094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93491" y="4825524"/>
            <a:ext cx="3906904" cy="2221292"/>
          </a:xfrm>
          <a:custGeom>
            <a:avLst/>
            <a:gdLst/>
            <a:ahLst/>
            <a:cxnLst/>
            <a:rect r="r" b="b" t="t" l="l"/>
            <a:pathLst>
              <a:path h="2221292" w="3906904">
                <a:moveTo>
                  <a:pt x="0" y="0"/>
                </a:moveTo>
                <a:lnTo>
                  <a:pt x="3906905" y="0"/>
                </a:lnTo>
                <a:lnTo>
                  <a:pt x="3906905" y="2221292"/>
                </a:lnTo>
                <a:lnTo>
                  <a:pt x="0" y="2221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2" t="0" r="-404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84461" y="8181114"/>
            <a:ext cx="5311443" cy="768116"/>
          </a:xfrm>
          <a:custGeom>
            <a:avLst/>
            <a:gdLst/>
            <a:ahLst/>
            <a:cxnLst/>
            <a:rect r="r" b="b" t="t" l="l"/>
            <a:pathLst>
              <a:path h="768116" w="5311443">
                <a:moveTo>
                  <a:pt x="0" y="0"/>
                </a:moveTo>
                <a:lnTo>
                  <a:pt x="5311443" y="0"/>
                </a:lnTo>
                <a:lnTo>
                  <a:pt x="5311443" y="768116"/>
                </a:lnTo>
                <a:lnTo>
                  <a:pt x="0" y="7681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39410" y="3809940"/>
            <a:ext cx="1050847" cy="1015584"/>
          </a:xfrm>
          <a:custGeom>
            <a:avLst/>
            <a:gdLst/>
            <a:ahLst/>
            <a:cxnLst/>
            <a:rect r="r" b="b" t="t" l="l"/>
            <a:pathLst>
              <a:path h="1015584" w="1050847">
                <a:moveTo>
                  <a:pt x="0" y="0"/>
                </a:moveTo>
                <a:lnTo>
                  <a:pt x="1050847" y="0"/>
                </a:lnTo>
                <a:lnTo>
                  <a:pt x="1050847" y="1015584"/>
                </a:lnTo>
                <a:lnTo>
                  <a:pt x="0" y="1015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81923" y="7215596"/>
            <a:ext cx="1002538" cy="1002538"/>
          </a:xfrm>
          <a:custGeom>
            <a:avLst/>
            <a:gdLst/>
            <a:ahLst/>
            <a:cxnLst/>
            <a:rect r="r" b="b" t="t" l="l"/>
            <a:pathLst>
              <a:path h="1002538" w="1002538">
                <a:moveTo>
                  <a:pt x="0" y="0"/>
                </a:moveTo>
                <a:lnTo>
                  <a:pt x="1002538" y="0"/>
                </a:lnTo>
                <a:lnTo>
                  <a:pt x="1002538" y="1002538"/>
                </a:lnTo>
                <a:lnTo>
                  <a:pt x="0" y="1002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88111" y="8954948"/>
            <a:ext cx="715510" cy="715510"/>
          </a:xfrm>
          <a:custGeom>
            <a:avLst/>
            <a:gdLst/>
            <a:ahLst/>
            <a:cxnLst/>
            <a:rect r="r" b="b" t="t" l="l"/>
            <a:pathLst>
              <a:path h="715510" w="715510">
                <a:moveTo>
                  <a:pt x="0" y="0"/>
                </a:moveTo>
                <a:lnTo>
                  <a:pt x="715510" y="0"/>
                </a:lnTo>
                <a:lnTo>
                  <a:pt x="715510" y="715510"/>
                </a:lnTo>
                <a:lnTo>
                  <a:pt x="0" y="715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69205" y="8856463"/>
            <a:ext cx="912480" cy="912480"/>
          </a:xfrm>
          <a:custGeom>
            <a:avLst/>
            <a:gdLst/>
            <a:ahLst/>
            <a:cxnLst/>
            <a:rect r="r" b="b" t="t" l="l"/>
            <a:pathLst>
              <a:path h="912480" w="912480">
                <a:moveTo>
                  <a:pt x="0" y="0"/>
                </a:moveTo>
                <a:lnTo>
                  <a:pt x="912480" y="0"/>
                </a:lnTo>
                <a:lnTo>
                  <a:pt x="912480" y="912480"/>
                </a:lnTo>
                <a:lnTo>
                  <a:pt x="0" y="912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043685" y="8907323"/>
            <a:ext cx="910284" cy="904866"/>
          </a:xfrm>
          <a:custGeom>
            <a:avLst/>
            <a:gdLst/>
            <a:ahLst/>
            <a:cxnLst/>
            <a:rect r="r" b="b" t="t" l="l"/>
            <a:pathLst>
              <a:path h="904866" w="910284">
                <a:moveTo>
                  <a:pt x="0" y="0"/>
                </a:moveTo>
                <a:lnTo>
                  <a:pt x="910284" y="0"/>
                </a:lnTo>
                <a:lnTo>
                  <a:pt x="910284" y="904866"/>
                </a:lnTo>
                <a:lnTo>
                  <a:pt x="0" y="904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98271" y="2006487"/>
            <a:ext cx="6586486" cy="7989636"/>
            <a:chOff x="0" y="0"/>
            <a:chExt cx="1734712" cy="21042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34712" cy="2104266"/>
            </a:xfrm>
            <a:custGeom>
              <a:avLst/>
              <a:gdLst/>
              <a:ahLst/>
              <a:cxnLst/>
              <a:rect r="r" b="b" t="t" l="l"/>
              <a:pathLst>
                <a:path h="2104266" w="1734712">
                  <a:moveTo>
                    <a:pt x="59947" y="0"/>
                  </a:moveTo>
                  <a:lnTo>
                    <a:pt x="1674766" y="0"/>
                  </a:lnTo>
                  <a:cubicBezTo>
                    <a:pt x="1707873" y="0"/>
                    <a:pt x="1734712" y="26839"/>
                    <a:pt x="1734712" y="59947"/>
                  </a:cubicBezTo>
                  <a:lnTo>
                    <a:pt x="1734712" y="2044320"/>
                  </a:lnTo>
                  <a:cubicBezTo>
                    <a:pt x="1734712" y="2077427"/>
                    <a:pt x="1707873" y="2104266"/>
                    <a:pt x="1674766" y="2104266"/>
                  </a:cubicBezTo>
                  <a:lnTo>
                    <a:pt x="59947" y="2104266"/>
                  </a:lnTo>
                  <a:cubicBezTo>
                    <a:pt x="26839" y="2104266"/>
                    <a:pt x="0" y="2077427"/>
                    <a:pt x="0" y="2044320"/>
                  </a:cubicBezTo>
                  <a:lnTo>
                    <a:pt x="0" y="59947"/>
                  </a:lnTo>
                  <a:cubicBezTo>
                    <a:pt x="0" y="26839"/>
                    <a:pt x="26839" y="0"/>
                    <a:pt x="59947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734712" cy="2094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506894" y="3309185"/>
            <a:ext cx="4550189" cy="1073958"/>
          </a:xfrm>
          <a:custGeom>
            <a:avLst/>
            <a:gdLst/>
            <a:ahLst/>
            <a:cxnLst/>
            <a:rect r="r" b="b" t="t" l="l"/>
            <a:pathLst>
              <a:path h="1073958" w="4550189">
                <a:moveTo>
                  <a:pt x="0" y="0"/>
                </a:moveTo>
                <a:lnTo>
                  <a:pt x="4550189" y="0"/>
                </a:lnTo>
                <a:lnTo>
                  <a:pt x="4550189" y="1073957"/>
                </a:lnTo>
                <a:lnTo>
                  <a:pt x="0" y="1073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83192" y="2195989"/>
            <a:ext cx="5246475" cy="215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23"/>
              </a:lnSpc>
              <a:spcBef>
                <a:spcPct val="0"/>
              </a:spcBef>
            </a:pPr>
            <a:r>
              <a:rPr lang="en-US" b="true" sz="3699" spc="118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Constant Innovation and Expansion</a:t>
            </a:r>
          </a:p>
          <a:p>
            <a:pPr algn="ctr" marL="0" indent="0" lvl="0">
              <a:lnSpc>
                <a:spcPts val="5623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312582" y="3827114"/>
            <a:ext cx="513946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b="true" sz="3499" spc="248">
                <a:solidFill>
                  <a:srgbClr val="C8040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Continually evolved, adding new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12582" y="7243092"/>
            <a:ext cx="5139467" cy="93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b="true" sz="3300" spc="234">
                <a:solidFill>
                  <a:srgbClr val="C8040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Acquiring other successful startups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58751" y="2338864"/>
            <a:ext cx="5246475" cy="1449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3"/>
              </a:lnSpc>
            </a:pPr>
            <a:r>
              <a:rPr lang="en-US" b="true" sz="3699" spc="11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Network Effects</a:t>
            </a:r>
          </a:p>
          <a:p>
            <a:pPr algn="ctr" marL="0" indent="0" lvl="0">
              <a:lnSpc>
                <a:spcPts val="5623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208230" y="4155807"/>
            <a:ext cx="5166567" cy="6127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4"/>
              </a:lnSpc>
            </a:pPr>
            <a:r>
              <a:rPr lang="en-US" b="true" sz="3200" spc="102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where its large user base made the platform increasingly valuable for both users and advertisers. This created a powerful feedback loop, ensuring more users and advertisers gravitated toward Facebook</a:t>
            </a:r>
          </a:p>
          <a:p>
            <a:pPr algn="ctr">
              <a:lnSpc>
                <a:spcPts val="4864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049" y="689550"/>
            <a:ext cx="16898597" cy="15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80"/>
              </a:lnSpc>
            </a:pPr>
            <a:r>
              <a:rPr lang="en-US" sz="124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HOW HAS FACEBOOK SUSTAINED SUCCESS?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2213" y="2825708"/>
            <a:ext cx="8472262" cy="6844237"/>
            <a:chOff x="0" y="0"/>
            <a:chExt cx="2231378" cy="1802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1378" cy="1802597"/>
            </a:xfrm>
            <a:custGeom>
              <a:avLst/>
              <a:gdLst/>
              <a:ahLst/>
              <a:cxnLst/>
              <a:rect r="r" b="b" t="t" l="l"/>
              <a:pathLst>
                <a:path h="1802597" w="2231378">
                  <a:moveTo>
                    <a:pt x="46604" y="0"/>
                  </a:moveTo>
                  <a:lnTo>
                    <a:pt x="2184774" y="0"/>
                  </a:lnTo>
                  <a:cubicBezTo>
                    <a:pt x="2197134" y="0"/>
                    <a:pt x="2208988" y="4910"/>
                    <a:pt x="2217728" y="13650"/>
                  </a:cubicBezTo>
                  <a:cubicBezTo>
                    <a:pt x="2226468" y="22390"/>
                    <a:pt x="2231378" y="34244"/>
                    <a:pt x="2231378" y="46604"/>
                  </a:cubicBezTo>
                  <a:lnTo>
                    <a:pt x="2231378" y="1755994"/>
                  </a:lnTo>
                  <a:cubicBezTo>
                    <a:pt x="2231378" y="1781732"/>
                    <a:pt x="2210512" y="1802597"/>
                    <a:pt x="2184774" y="1802597"/>
                  </a:cubicBezTo>
                  <a:lnTo>
                    <a:pt x="46604" y="1802597"/>
                  </a:lnTo>
                  <a:cubicBezTo>
                    <a:pt x="20865" y="1802597"/>
                    <a:pt x="0" y="1781732"/>
                    <a:pt x="0" y="1755994"/>
                  </a:cubicBezTo>
                  <a:lnTo>
                    <a:pt x="0" y="46604"/>
                  </a:lnTo>
                  <a:cubicBezTo>
                    <a:pt x="0" y="20865"/>
                    <a:pt x="20865" y="0"/>
                    <a:pt x="4660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31378" cy="1793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1738" y="5793774"/>
            <a:ext cx="8462737" cy="803960"/>
          </a:xfrm>
          <a:custGeom>
            <a:avLst/>
            <a:gdLst/>
            <a:ahLst/>
            <a:cxnLst/>
            <a:rect r="r" b="b" t="t" l="l"/>
            <a:pathLst>
              <a:path h="803960" w="8462737">
                <a:moveTo>
                  <a:pt x="0" y="0"/>
                </a:moveTo>
                <a:lnTo>
                  <a:pt x="8462737" y="0"/>
                </a:lnTo>
                <a:lnTo>
                  <a:pt x="8462737" y="803960"/>
                </a:lnTo>
                <a:lnTo>
                  <a:pt x="0" y="80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76331" y="5887450"/>
            <a:ext cx="514841" cy="521358"/>
          </a:xfrm>
          <a:custGeom>
            <a:avLst/>
            <a:gdLst/>
            <a:ahLst/>
            <a:cxnLst/>
            <a:rect r="r" b="b" t="t" l="l"/>
            <a:pathLst>
              <a:path h="521358" w="514841">
                <a:moveTo>
                  <a:pt x="0" y="0"/>
                </a:moveTo>
                <a:lnTo>
                  <a:pt x="514841" y="0"/>
                </a:lnTo>
                <a:lnTo>
                  <a:pt x="514841" y="521358"/>
                </a:lnTo>
                <a:lnTo>
                  <a:pt x="0" y="521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0170" y="6983934"/>
            <a:ext cx="9867502" cy="863406"/>
          </a:xfrm>
          <a:custGeom>
            <a:avLst/>
            <a:gdLst/>
            <a:ahLst/>
            <a:cxnLst/>
            <a:rect r="r" b="b" t="t" l="l"/>
            <a:pathLst>
              <a:path h="863406" w="9867502">
                <a:moveTo>
                  <a:pt x="0" y="0"/>
                </a:moveTo>
                <a:lnTo>
                  <a:pt x="9867503" y="0"/>
                </a:lnTo>
                <a:lnTo>
                  <a:pt x="9867503" y="863406"/>
                </a:lnTo>
                <a:lnTo>
                  <a:pt x="0" y="86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22396" y="7733102"/>
            <a:ext cx="542371" cy="535591"/>
          </a:xfrm>
          <a:custGeom>
            <a:avLst/>
            <a:gdLst/>
            <a:ahLst/>
            <a:cxnLst/>
            <a:rect r="r" b="b" t="t" l="l"/>
            <a:pathLst>
              <a:path h="535591" w="542371">
                <a:moveTo>
                  <a:pt x="0" y="0"/>
                </a:moveTo>
                <a:lnTo>
                  <a:pt x="542371" y="0"/>
                </a:lnTo>
                <a:lnTo>
                  <a:pt x="542371" y="535591"/>
                </a:lnTo>
                <a:lnTo>
                  <a:pt x="0" y="5355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1002" y="8190382"/>
            <a:ext cx="6884548" cy="965892"/>
          </a:xfrm>
          <a:custGeom>
            <a:avLst/>
            <a:gdLst/>
            <a:ahLst/>
            <a:cxnLst/>
            <a:rect r="r" b="b" t="t" l="l"/>
            <a:pathLst>
              <a:path h="965892" w="6884548">
                <a:moveTo>
                  <a:pt x="0" y="0"/>
                </a:moveTo>
                <a:lnTo>
                  <a:pt x="6884548" y="0"/>
                </a:lnTo>
                <a:lnTo>
                  <a:pt x="6884548" y="965892"/>
                </a:lnTo>
                <a:lnTo>
                  <a:pt x="0" y="965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43574" y="1694739"/>
            <a:ext cx="2457386" cy="2464328"/>
          </a:xfrm>
          <a:custGeom>
            <a:avLst/>
            <a:gdLst/>
            <a:ahLst/>
            <a:cxnLst/>
            <a:rect r="r" b="b" t="t" l="l"/>
            <a:pathLst>
              <a:path h="2464328" w="2457386">
                <a:moveTo>
                  <a:pt x="0" y="0"/>
                </a:moveTo>
                <a:lnTo>
                  <a:pt x="2457386" y="0"/>
                </a:lnTo>
                <a:lnTo>
                  <a:pt x="2457386" y="2464327"/>
                </a:lnTo>
                <a:lnTo>
                  <a:pt x="0" y="2464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907907" y="2635838"/>
            <a:ext cx="8018696" cy="7043631"/>
            <a:chOff x="0" y="0"/>
            <a:chExt cx="2111920" cy="18551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11920" cy="1855113"/>
            </a:xfrm>
            <a:custGeom>
              <a:avLst/>
              <a:gdLst/>
              <a:ahLst/>
              <a:cxnLst/>
              <a:rect r="r" b="b" t="t" l="l"/>
              <a:pathLst>
                <a:path h="1855113" w="2111920">
                  <a:moveTo>
                    <a:pt x="49240" y="0"/>
                  </a:moveTo>
                  <a:lnTo>
                    <a:pt x="2062680" y="0"/>
                  </a:lnTo>
                  <a:cubicBezTo>
                    <a:pt x="2089875" y="0"/>
                    <a:pt x="2111920" y="22045"/>
                    <a:pt x="2111920" y="49240"/>
                  </a:cubicBezTo>
                  <a:lnTo>
                    <a:pt x="2111920" y="1805873"/>
                  </a:lnTo>
                  <a:cubicBezTo>
                    <a:pt x="2111920" y="1818932"/>
                    <a:pt x="2106732" y="1831457"/>
                    <a:pt x="2097498" y="1840691"/>
                  </a:cubicBezTo>
                  <a:cubicBezTo>
                    <a:pt x="2088264" y="1849925"/>
                    <a:pt x="2075739" y="1855113"/>
                    <a:pt x="2062680" y="1855113"/>
                  </a:cubicBezTo>
                  <a:lnTo>
                    <a:pt x="49240" y="1855113"/>
                  </a:lnTo>
                  <a:cubicBezTo>
                    <a:pt x="36180" y="1855113"/>
                    <a:pt x="23656" y="1849925"/>
                    <a:pt x="14422" y="1840691"/>
                  </a:cubicBezTo>
                  <a:cubicBezTo>
                    <a:pt x="5188" y="1831457"/>
                    <a:pt x="0" y="1818932"/>
                    <a:pt x="0" y="1805873"/>
                  </a:cubicBezTo>
                  <a:lnTo>
                    <a:pt x="0" y="49240"/>
                  </a:lnTo>
                  <a:cubicBezTo>
                    <a:pt x="0" y="36180"/>
                    <a:pt x="5188" y="23656"/>
                    <a:pt x="14422" y="14422"/>
                  </a:cubicBezTo>
                  <a:cubicBezTo>
                    <a:pt x="23656" y="5188"/>
                    <a:pt x="36180" y="0"/>
                    <a:pt x="49240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111920" cy="184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571571" y="3059480"/>
            <a:ext cx="4651801" cy="1219222"/>
          </a:xfrm>
          <a:custGeom>
            <a:avLst/>
            <a:gdLst/>
            <a:ahLst/>
            <a:cxnLst/>
            <a:rect r="r" b="b" t="t" l="l"/>
            <a:pathLst>
              <a:path h="1219222" w="4651801">
                <a:moveTo>
                  <a:pt x="0" y="0"/>
                </a:moveTo>
                <a:lnTo>
                  <a:pt x="4651801" y="0"/>
                </a:lnTo>
                <a:lnTo>
                  <a:pt x="4651801" y="1219222"/>
                </a:lnTo>
                <a:lnTo>
                  <a:pt x="0" y="12192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0125" y="3218662"/>
            <a:ext cx="7375900" cy="1069506"/>
          </a:xfrm>
          <a:custGeom>
            <a:avLst/>
            <a:gdLst/>
            <a:ahLst/>
            <a:cxnLst/>
            <a:rect r="r" b="b" t="t" l="l"/>
            <a:pathLst>
              <a:path h="1069506" w="7375900">
                <a:moveTo>
                  <a:pt x="0" y="0"/>
                </a:moveTo>
                <a:lnTo>
                  <a:pt x="7375900" y="0"/>
                </a:lnTo>
                <a:lnTo>
                  <a:pt x="7375900" y="1069505"/>
                </a:lnTo>
                <a:lnTo>
                  <a:pt x="0" y="10695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827503" y="4206691"/>
            <a:ext cx="7169893" cy="986572"/>
          </a:xfrm>
          <a:custGeom>
            <a:avLst/>
            <a:gdLst/>
            <a:ahLst/>
            <a:cxnLst/>
            <a:rect r="r" b="b" t="t" l="l"/>
            <a:pathLst>
              <a:path h="986572" w="7169893">
                <a:moveTo>
                  <a:pt x="0" y="0"/>
                </a:moveTo>
                <a:lnTo>
                  <a:pt x="7169893" y="0"/>
                </a:lnTo>
                <a:lnTo>
                  <a:pt x="7169893" y="986572"/>
                </a:lnTo>
                <a:lnTo>
                  <a:pt x="0" y="986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578" r="-11087" b="-346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903703" y="5026452"/>
            <a:ext cx="6629369" cy="1881084"/>
          </a:xfrm>
          <a:custGeom>
            <a:avLst/>
            <a:gdLst/>
            <a:ahLst/>
            <a:cxnLst/>
            <a:rect r="r" b="b" t="t" l="l"/>
            <a:pathLst>
              <a:path h="1881084" w="6629369">
                <a:moveTo>
                  <a:pt x="0" y="0"/>
                </a:moveTo>
                <a:lnTo>
                  <a:pt x="6629369" y="0"/>
                </a:lnTo>
                <a:lnTo>
                  <a:pt x="6629369" y="1881083"/>
                </a:lnTo>
                <a:lnTo>
                  <a:pt x="0" y="18810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72385" y="7012502"/>
            <a:ext cx="834838" cy="834838"/>
          </a:xfrm>
          <a:custGeom>
            <a:avLst/>
            <a:gdLst/>
            <a:ahLst/>
            <a:cxnLst/>
            <a:rect r="r" b="b" t="t" l="l"/>
            <a:pathLst>
              <a:path h="834838" w="834838">
                <a:moveTo>
                  <a:pt x="0" y="0"/>
                </a:moveTo>
                <a:lnTo>
                  <a:pt x="834838" y="0"/>
                </a:lnTo>
                <a:lnTo>
                  <a:pt x="834838" y="834838"/>
                </a:lnTo>
                <a:lnTo>
                  <a:pt x="0" y="8348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211526" y="7021352"/>
            <a:ext cx="5011846" cy="979545"/>
          </a:xfrm>
          <a:custGeom>
            <a:avLst/>
            <a:gdLst/>
            <a:ahLst/>
            <a:cxnLst/>
            <a:rect r="r" b="b" t="t" l="l"/>
            <a:pathLst>
              <a:path h="979545" w="5011846">
                <a:moveTo>
                  <a:pt x="0" y="0"/>
                </a:moveTo>
                <a:lnTo>
                  <a:pt x="5011846" y="0"/>
                </a:lnTo>
                <a:lnTo>
                  <a:pt x="5011846" y="979545"/>
                </a:lnTo>
                <a:lnTo>
                  <a:pt x="0" y="979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066170" y="7847340"/>
            <a:ext cx="5497252" cy="1441462"/>
          </a:xfrm>
          <a:custGeom>
            <a:avLst/>
            <a:gdLst/>
            <a:ahLst/>
            <a:cxnLst/>
            <a:rect r="r" b="b" t="t" l="l"/>
            <a:pathLst>
              <a:path h="1441462" w="5497252">
                <a:moveTo>
                  <a:pt x="0" y="0"/>
                </a:moveTo>
                <a:lnTo>
                  <a:pt x="5497252" y="0"/>
                </a:lnTo>
                <a:lnTo>
                  <a:pt x="5497252" y="1441462"/>
                </a:lnTo>
                <a:lnTo>
                  <a:pt x="0" y="14414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956704" y="2070960"/>
            <a:ext cx="1152735" cy="1147701"/>
          </a:xfrm>
          <a:custGeom>
            <a:avLst/>
            <a:gdLst/>
            <a:ahLst/>
            <a:cxnLst/>
            <a:rect r="r" b="b" t="t" l="l"/>
            <a:pathLst>
              <a:path h="1147701" w="1152735">
                <a:moveTo>
                  <a:pt x="0" y="0"/>
                </a:moveTo>
                <a:lnTo>
                  <a:pt x="1152736" y="0"/>
                </a:lnTo>
                <a:lnTo>
                  <a:pt x="1152736" y="1147702"/>
                </a:lnTo>
                <a:lnTo>
                  <a:pt x="0" y="11477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323848" y="4482581"/>
            <a:ext cx="5139467" cy="1527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b="true" sz="3699" spc="262">
                <a:solidFill>
                  <a:srgbClr val="C80404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Developed a robust advertising model, </a:t>
            </a:r>
          </a:p>
          <a:p>
            <a:pPr algn="ctr">
              <a:lnSpc>
                <a:spcPts val="3810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057764" y="4264452"/>
            <a:ext cx="798314" cy="771525"/>
          </a:xfrm>
          <a:custGeom>
            <a:avLst/>
            <a:gdLst/>
            <a:ahLst/>
            <a:cxnLst/>
            <a:rect r="r" b="b" t="t" l="l"/>
            <a:pathLst>
              <a:path h="771525" w="798314">
                <a:moveTo>
                  <a:pt x="0" y="0"/>
                </a:moveTo>
                <a:lnTo>
                  <a:pt x="798314" y="0"/>
                </a:lnTo>
                <a:lnTo>
                  <a:pt x="798314" y="771525"/>
                </a:lnTo>
                <a:lnTo>
                  <a:pt x="0" y="771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049" y="689550"/>
            <a:ext cx="16898597" cy="159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80"/>
              </a:lnSpc>
            </a:pPr>
            <a:r>
              <a:rPr lang="en-US" sz="124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HOW HAS FACEBOOK SUSTAINED SUCCESS?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07865" y="2116574"/>
            <a:ext cx="8636135" cy="7598984"/>
            <a:chOff x="0" y="0"/>
            <a:chExt cx="2274538" cy="20013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4538" cy="2001379"/>
            </a:xfrm>
            <a:custGeom>
              <a:avLst/>
              <a:gdLst/>
              <a:ahLst/>
              <a:cxnLst/>
              <a:rect r="r" b="b" t="t" l="l"/>
              <a:pathLst>
                <a:path h="2001379" w="2274538">
                  <a:moveTo>
                    <a:pt x="45719" y="0"/>
                  </a:moveTo>
                  <a:lnTo>
                    <a:pt x="2228818" y="0"/>
                  </a:lnTo>
                  <a:cubicBezTo>
                    <a:pt x="2240944" y="0"/>
                    <a:pt x="2252573" y="4817"/>
                    <a:pt x="2261147" y="13391"/>
                  </a:cubicBezTo>
                  <a:cubicBezTo>
                    <a:pt x="2269721" y="21965"/>
                    <a:pt x="2274538" y="33594"/>
                    <a:pt x="2274538" y="45719"/>
                  </a:cubicBezTo>
                  <a:lnTo>
                    <a:pt x="2274538" y="1955659"/>
                  </a:lnTo>
                  <a:cubicBezTo>
                    <a:pt x="2274538" y="1980909"/>
                    <a:pt x="2254068" y="2001379"/>
                    <a:pt x="2228818" y="2001379"/>
                  </a:cubicBezTo>
                  <a:lnTo>
                    <a:pt x="45719" y="2001379"/>
                  </a:lnTo>
                  <a:cubicBezTo>
                    <a:pt x="20469" y="2001379"/>
                    <a:pt x="0" y="1980909"/>
                    <a:pt x="0" y="1955659"/>
                  </a:cubicBezTo>
                  <a:lnTo>
                    <a:pt x="0" y="45719"/>
                  </a:lnTo>
                  <a:cubicBezTo>
                    <a:pt x="0" y="20469"/>
                    <a:pt x="20469" y="0"/>
                    <a:pt x="45719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2274538" cy="1991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28950" y="1966850"/>
            <a:ext cx="8018696" cy="7608509"/>
            <a:chOff x="0" y="0"/>
            <a:chExt cx="2111920" cy="20038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11920" cy="2003887"/>
            </a:xfrm>
            <a:custGeom>
              <a:avLst/>
              <a:gdLst/>
              <a:ahLst/>
              <a:cxnLst/>
              <a:rect r="r" b="b" t="t" l="l"/>
              <a:pathLst>
                <a:path h="2003887" w="2111920">
                  <a:moveTo>
                    <a:pt x="49240" y="0"/>
                  </a:moveTo>
                  <a:lnTo>
                    <a:pt x="2062680" y="0"/>
                  </a:lnTo>
                  <a:cubicBezTo>
                    <a:pt x="2089875" y="0"/>
                    <a:pt x="2111920" y="22045"/>
                    <a:pt x="2111920" y="49240"/>
                  </a:cubicBezTo>
                  <a:lnTo>
                    <a:pt x="2111920" y="1954648"/>
                  </a:lnTo>
                  <a:cubicBezTo>
                    <a:pt x="2111920" y="1967707"/>
                    <a:pt x="2106732" y="1980231"/>
                    <a:pt x="2097498" y="1989465"/>
                  </a:cubicBezTo>
                  <a:cubicBezTo>
                    <a:pt x="2088264" y="1998700"/>
                    <a:pt x="2075739" y="2003887"/>
                    <a:pt x="2062680" y="2003887"/>
                  </a:cubicBezTo>
                  <a:lnTo>
                    <a:pt x="49240" y="2003887"/>
                  </a:lnTo>
                  <a:cubicBezTo>
                    <a:pt x="36180" y="2003887"/>
                    <a:pt x="23656" y="1998700"/>
                    <a:pt x="14422" y="1989465"/>
                  </a:cubicBezTo>
                  <a:cubicBezTo>
                    <a:pt x="5188" y="1980231"/>
                    <a:pt x="0" y="1967707"/>
                    <a:pt x="0" y="1954648"/>
                  </a:cubicBezTo>
                  <a:lnTo>
                    <a:pt x="0" y="49240"/>
                  </a:lnTo>
                  <a:cubicBezTo>
                    <a:pt x="0" y="36180"/>
                    <a:pt x="5188" y="23656"/>
                    <a:pt x="14422" y="14422"/>
                  </a:cubicBezTo>
                  <a:cubicBezTo>
                    <a:pt x="23656" y="5188"/>
                    <a:pt x="36180" y="0"/>
                    <a:pt x="49240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2111920" cy="199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099535"/>
            <a:ext cx="7591705" cy="1992823"/>
          </a:xfrm>
          <a:custGeom>
            <a:avLst/>
            <a:gdLst/>
            <a:ahLst/>
            <a:cxnLst/>
            <a:rect r="r" b="b" t="t" l="l"/>
            <a:pathLst>
              <a:path h="1992823" w="7591705">
                <a:moveTo>
                  <a:pt x="0" y="0"/>
                </a:moveTo>
                <a:lnTo>
                  <a:pt x="7591705" y="0"/>
                </a:lnTo>
                <a:lnTo>
                  <a:pt x="7591705" y="1992823"/>
                </a:lnTo>
                <a:lnTo>
                  <a:pt x="0" y="199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6768" y="3653306"/>
            <a:ext cx="8410102" cy="1363620"/>
          </a:xfrm>
          <a:custGeom>
            <a:avLst/>
            <a:gdLst/>
            <a:ahLst/>
            <a:cxnLst/>
            <a:rect r="r" b="b" t="t" l="l"/>
            <a:pathLst>
              <a:path h="1363620" w="8410102">
                <a:moveTo>
                  <a:pt x="0" y="0"/>
                </a:moveTo>
                <a:lnTo>
                  <a:pt x="8410102" y="0"/>
                </a:lnTo>
                <a:lnTo>
                  <a:pt x="8410102" y="1363621"/>
                </a:lnTo>
                <a:lnTo>
                  <a:pt x="0" y="1363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15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15454" y="4997877"/>
            <a:ext cx="6224821" cy="4548907"/>
          </a:xfrm>
          <a:custGeom>
            <a:avLst/>
            <a:gdLst/>
            <a:ahLst/>
            <a:cxnLst/>
            <a:rect r="r" b="b" t="t" l="l"/>
            <a:pathLst>
              <a:path h="4548907" w="6224821">
                <a:moveTo>
                  <a:pt x="0" y="0"/>
                </a:moveTo>
                <a:lnTo>
                  <a:pt x="6224821" y="0"/>
                </a:lnTo>
                <a:lnTo>
                  <a:pt x="6224821" y="4548907"/>
                </a:lnTo>
                <a:lnTo>
                  <a:pt x="0" y="4548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6768" y="9603934"/>
            <a:ext cx="8852182" cy="829892"/>
          </a:xfrm>
          <a:custGeom>
            <a:avLst/>
            <a:gdLst/>
            <a:ahLst/>
            <a:cxnLst/>
            <a:rect r="r" b="b" t="t" l="l"/>
            <a:pathLst>
              <a:path h="829892" w="8852182">
                <a:moveTo>
                  <a:pt x="0" y="0"/>
                </a:moveTo>
                <a:lnTo>
                  <a:pt x="8852182" y="0"/>
                </a:lnTo>
                <a:lnTo>
                  <a:pt x="8852182" y="829892"/>
                </a:lnTo>
                <a:lnTo>
                  <a:pt x="0" y="829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61515" y="2340563"/>
            <a:ext cx="6153567" cy="2073381"/>
          </a:xfrm>
          <a:custGeom>
            <a:avLst/>
            <a:gdLst/>
            <a:ahLst/>
            <a:cxnLst/>
            <a:rect r="r" b="b" t="t" l="l"/>
            <a:pathLst>
              <a:path h="2073381" w="6153567">
                <a:moveTo>
                  <a:pt x="0" y="0"/>
                </a:moveTo>
                <a:lnTo>
                  <a:pt x="6153567" y="0"/>
                </a:lnTo>
                <a:lnTo>
                  <a:pt x="6153567" y="2073381"/>
                </a:lnTo>
                <a:lnTo>
                  <a:pt x="0" y="2073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89023" y="4810561"/>
            <a:ext cx="7698551" cy="3868522"/>
          </a:xfrm>
          <a:custGeom>
            <a:avLst/>
            <a:gdLst/>
            <a:ahLst/>
            <a:cxnLst/>
            <a:rect r="r" b="b" t="t" l="l"/>
            <a:pathLst>
              <a:path h="3868522" w="7698551">
                <a:moveTo>
                  <a:pt x="0" y="0"/>
                </a:moveTo>
                <a:lnTo>
                  <a:pt x="7698551" y="0"/>
                </a:lnTo>
                <a:lnTo>
                  <a:pt x="7698551" y="3868522"/>
                </a:lnTo>
                <a:lnTo>
                  <a:pt x="0" y="386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41685" y="2494364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66745" y="0"/>
            <a:ext cx="11301259" cy="3955441"/>
          </a:xfrm>
          <a:custGeom>
            <a:avLst/>
            <a:gdLst/>
            <a:ahLst/>
            <a:cxnLst/>
            <a:rect r="r" b="b" t="t" l="l"/>
            <a:pathLst>
              <a:path h="3955441" w="11301259">
                <a:moveTo>
                  <a:pt x="0" y="0"/>
                </a:moveTo>
                <a:lnTo>
                  <a:pt x="11301259" y="0"/>
                </a:lnTo>
                <a:lnTo>
                  <a:pt x="11301259" y="3955441"/>
                </a:lnTo>
                <a:lnTo>
                  <a:pt x="0" y="395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34674" y="2968838"/>
            <a:ext cx="11633330" cy="2355749"/>
          </a:xfrm>
          <a:custGeom>
            <a:avLst/>
            <a:gdLst/>
            <a:ahLst/>
            <a:cxnLst/>
            <a:rect r="r" b="b" t="t" l="l"/>
            <a:pathLst>
              <a:path h="2355749" w="11633330">
                <a:moveTo>
                  <a:pt x="0" y="0"/>
                </a:moveTo>
                <a:lnTo>
                  <a:pt x="11633330" y="0"/>
                </a:lnTo>
                <a:lnTo>
                  <a:pt x="11633330" y="2355749"/>
                </a:lnTo>
                <a:lnTo>
                  <a:pt x="0" y="2355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67706" y="5324587"/>
            <a:ext cx="4758838" cy="4962413"/>
          </a:xfrm>
          <a:custGeom>
            <a:avLst/>
            <a:gdLst/>
            <a:ahLst/>
            <a:cxnLst/>
            <a:rect r="r" b="b" t="t" l="l"/>
            <a:pathLst>
              <a:path h="4962413" w="4758838">
                <a:moveTo>
                  <a:pt x="0" y="0"/>
                </a:moveTo>
                <a:lnTo>
                  <a:pt x="4758839" y="0"/>
                </a:lnTo>
                <a:lnTo>
                  <a:pt x="4758839" y="4962413"/>
                </a:lnTo>
                <a:lnTo>
                  <a:pt x="0" y="4962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32" t="0" r="-2532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92608" y="4130288"/>
            <a:ext cx="10702784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THANK FOR LISTENING!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92608" y="3621405"/>
            <a:ext cx="10702784" cy="364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4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Q1:</a:t>
            </a:r>
          </a:p>
          <a:p>
            <a:pPr algn="ctr" marL="0" indent="0" lvl="0">
              <a:lnSpc>
                <a:spcPts val="1048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WHO IS ON FACEBOOK?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07342"/>
            <a:ext cx="7324659" cy="9276826"/>
            <a:chOff x="0" y="0"/>
            <a:chExt cx="1929128" cy="24432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9128" cy="2443279"/>
            </a:xfrm>
            <a:custGeom>
              <a:avLst/>
              <a:gdLst/>
              <a:ahLst/>
              <a:cxnLst/>
              <a:rect r="r" b="b" t="t" l="l"/>
              <a:pathLst>
                <a:path h="2443279" w="1929128">
                  <a:moveTo>
                    <a:pt x="53905" y="0"/>
                  </a:moveTo>
                  <a:lnTo>
                    <a:pt x="1875223" y="0"/>
                  </a:lnTo>
                  <a:cubicBezTo>
                    <a:pt x="1889520" y="0"/>
                    <a:pt x="1903231" y="5679"/>
                    <a:pt x="1913340" y="15788"/>
                  </a:cubicBezTo>
                  <a:cubicBezTo>
                    <a:pt x="1923449" y="25898"/>
                    <a:pt x="1929128" y="39609"/>
                    <a:pt x="1929128" y="53905"/>
                  </a:cubicBezTo>
                  <a:lnTo>
                    <a:pt x="1929128" y="2389374"/>
                  </a:lnTo>
                  <a:cubicBezTo>
                    <a:pt x="1929128" y="2419145"/>
                    <a:pt x="1904994" y="2443279"/>
                    <a:pt x="1875223" y="2443279"/>
                  </a:cubicBezTo>
                  <a:lnTo>
                    <a:pt x="53905" y="2443279"/>
                  </a:lnTo>
                  <a:cubicBezTo>
                    <a:pt x="24134" y="2443279"/>
                    <a:pt x="0" y="2419145"/>
                    <a:pt x="0" y="2389374"/>
                  </a:cubicBezTo>
                  <a:lnTo>
                    <a:pt x="0" y="53905"/>
                  </a:lnTo>
                  <a:cubicBezTo>
                    <a:pt x="0" y="24134"/>
                    <a:pt x="24134" y="0"/>
                    <a:pt x="53905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929128" cy="243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56553" y="947460"/>
            <a:ext cx="266056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2004.1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9480" y="1885315"/>
            <a:ext cx="6383100" cy="737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5320"/>
              </a:lnSpc>
              <a:buAutoNum type="arabicPeriod" startAt="1"/>
            </a:pPr>
            <a:r>
              <a:rPr lang="en-US" sz="3500" spc="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Anyone with a Harvard email address could join and create a profile, which consisted of a photo, biographical information, and some additional personal information.</a:t>
            </a:r>
          </a:p>
          <a:p>
            <a:pPr algn="l" marL="755651" indent="-377825" lvl="1">
              <a:lnSpc>
                <a:spcPts val="5320"/>
              </a:lnSpc>
              <a:buAutoNum type="arabicPeriod" startAt="1"/>
            </a:pPr>
            <a:r>
              <a:rPr lang="en-US" sz="3500" spc="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the end of February, three quarters of Harvard’s 6,500 undergraduates were registered.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8823" y="707342"/>
            <a:ext cx="7380477" cy="9276826"/>
            <a:chOff x="0" y="0"/>
            <a:chExt cx="1943829" cy="24432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43829" cy="2443279"/>
            </a:xfrm>
            <a:custGeom>
              <a:avLst/>
              <a:gdLst/>
              <a:ahLst/>
              <a:cxnLst/>
              <a:rect r="r" b="b" t="t" l="l"/>
              <a:pathLst>
                <a:path h="2443279" w="1943829">
                  <a:moveTo>
                    <a:pt x="53498" y="0"/>
                  </a:moveTo>
                  <a:lnTo>
                    <a:pt x="1890332" y="0"/>
                  </a:lnTo>
                  <a:cubicBezTo>
                    <a:pt x="1919878" y="0"/>
                    <a:pt x="1943829" y="23952"/>
                    <a:pt x="1943829" y="53498"/>
                  </a:cubicBezTo>
                  <a:lnTo>
                    <a:pt x="1943829" y="2389782"/>
                  </a:lnTo>
                  <a:cubicBezTo>
                    <a:pt x="1943829" y="2419328"/>
                    <a:pt x="1919878" y="2443279"/>
                    <a:pt x="1890332" y="2443279"/>
                  </a:cubicBezTo>
                  <a:lnTo>
                    <a:pt x="53498" y="2443279"/>
                  </a:lnTo>
                  <a:cubicBezTo>
                    <a:pt x="23952" y="2443279"/>
                    <a:pt x="0" y="2419328"/>
                    <a:pt x="0" y="2389782"/>
                  </a:cubicBezTo>
                  <a:lnTo>
                    <a:pt x="0" y="53498"/>
                  </a:lnTo>
                  <a:cubicBezTo>
                    <a:pt x="0" y="23952"/>
                    <a:pt x="23952" y="0"/>
                    <a:pt x="53498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943829" cy="2433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648405" y="947460"/>
            <a:ext cx="266056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37999" y="1902150"/>
            <a:ext cx="5862126" cy="670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5319"/>
              </a:lnSpc>
              <a:buAutoNum type="arabicPeriod" startAt="1"/>
            </a:pPr>
            <a:r>
              <a:rPr lang="en-US" sz="3499" spc="11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800 colleges and universities were using the site with almost 85% of students at these colleges signed up, and 60% using the site every day.</a:t>
            </a:r>
          </a:p>
          <a:p>
            <a:pPr algn="l" marL="755649" indent="-377824" lvl="1">
              <a:lnSpc>
                <a:spcPts val="5319"/>
              </a:lnSpc>
              <a:buAutoNum type="arabicPeriod" startAt="1"/>
            </a:pPr>
            <a:r>
              <a:rPr lang="en-US" sz="3499" spc="1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September 2005, Zuckerberg opened the site to high schools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7809" y="707342"/>
            <a:ext cx="7563858" cy="7806118"/>
            <a:chOff x="0" y="0"/>
            <a:chExt cx="1992127" cy="20559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92127" cy="2055932"/>
            </a:xfrm>
            <a:custGeom>
              <a:avLst/>
              <a:gdLst/>
              <a:ahLst/>
              <a:cxnLst/>
              <a:rect r="r" b="b" t="t" l="l"/>
              <a:pathLst>
                <a:path h="2055932" w="1992127">
                  <a:moveTo>
                    <a:pt x="52201" y="0"/>
                  </a:moveTo>
                  <a:lnTo>
                    <a:pt x="1939927" y="0"/>
                  </a:lnTo>
                  <a:cubicBezTo>
                    <a:pt x="1953771" y="0"/>
                    <a:pt x="1967049" y="5500"/>
                    <a:pt x="1976838" y="15289"/>
                  </a:cubicBezTo>
                  <a:cubicBezTo>
                    <a:pt x="1986628" y="25079"/>
                    <a:pt x="1992127" y="38356"/>
                    <a:pt x="1992127" y="52201"/>
                  </a:cubicBezTo>
                  <a:lnTo>
                    <a:pt x="1992127" y="2003732"/>
                  </a:lnTo>
                  <a:cubicBezTo>
                    <a:pt x="1992127" y="2017576"/>
                    <a:pt x="1986628" y="2030854"/>
                    <a:pt x="1976838" y="2040643"/>
                  </a:cubicBezTo>
                  <a:cubicBezTo>
                    <a:pt x="1967049" y="2050433"/>
                    <a:pt x="1953771" y="2055932"/>
                    <a:pt x="1939927" y="2055932"/>
                  </a:cubicBezTo>
                  <a:lnTo>
                    <a:pt x="52201" y="2055932"/>
                  </a:lnTo>
                  <a:cubicBezTo>
                    <a:pt x="38356" y="2055932"/>
                    <a:pt x="25079" y="2050433"/>
                    <a:pt x="15289" y="2040643"/>
                  </a:cubicBezTo>
                  <a:cubicBezTo>
                    <a:pt x="5500" y="2030854"/>
                    <a:pt x="0" y="2017576"/>
                    <a:pt x="0" y="2003732"/>
                  </a:cubicBezTo>
                  <a:lnTo>
                    <a:pt x="0" y="52201"/>
                  </a:lnTo>
                  <a:cubicBezTo>
                    <a:pt x="0" y="38356"/>
                    <a:pt x="5500" y="25079"/>
                    <a:pt x="15289" y="15289"/>
                  </a:cubicBezTo>
                  <a:cubicBezTo>
                    <a:pt x="25079" y="5500"/>
                    <a:pt x="38356" y="0"/>
                    <a:pt x="52201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1992127" cy="204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94404" y="947460"/>
            <a:ext cx="266056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27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2006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44786" y="707342"/>
            <a:ext cx="7314514" cy="7806118"/>
            <a:chOff x="0" y="0"/>
            <a:chExt cx="1926456" cy="20559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26456" cy="2055932"/>
            </a:xfrm>
            <a:custGeom>
              <a:avLst/>
              <a:gdLst/>
              <a:ahLst/>
              <a:cxnLst/>
              <a:rect r="r" b="b" t="t" l="l"/>
              <a:pathLst>
                <a:path h="2055932" w="1926456">
                  <a:moveTo>
                    <a:pt x="53980" y="0"/>
                  </a:moveTo>
                  <a:lnTo>
                    <a:pt x="1872476" y="0"/>
                  </a:lnTo>
                  <a:cubicBezTo>
                    <a:pt x="1902289" y="0"/>
                    <a:pt x="1926456" y="24168"/>
                    <a:pt x="1926456" y="53980"/>
                  </a:cubicBezTo>
                  <a:lnTo>
                    <a:pt x="1926456" y="2001952"/>
                  </a:lnTo>
                  <a:cubicBezTo>
                    <a:pt x="1926456" y="2016269"/>
                    <a:pt x="1920769" y="2029999"/>
                    <a:pt x="1910646" y="2040122"/>
                  </a:cubicBezTo>
                  <a:cubicBezTo>
                    <a:pt x="1900523" y="2050245"/>
                    <a:pt x="1886793" y="2055932"/>
                    <a:pt x="1872476" y="2055932"/>
                  </a:cubicBezTo>
                  <a:lnTo>
                    <a:pt x="53980" y="2055932"/>
                  </a:lnTo>
                  <a:cubicBezTo>
                    <a:pt x="39664" y="2055932"/>
                    <a:pt x="25934" y="2050245"/>
                    <a:pt x="15810" y="2040122"/>
                  </a:cubicBezTo>
                  <a:cubicBezTo>
                    <a:pt x="5687" y="2029999"/>
                    <a:pt x="0" y="2016269"/>
                    <a:pt x="0" y="2001952"/>
                  </a:cubicBezTo>
                  <a:lnTo>
                    <a:pt x="0" y="53980"/>
                  </a:lnTo>
                  <a:cubicBezTo>
                    <a:pt x="0" y="39664"/>
                    <a:pt x="5687" y="25934"/>
                    <a:pt x="15810" y="15810"/>
                  </a:cubicBezTo>
                  <a:cubicBezTo>
                    <a:pt x="25934" y="5687"/>
                    <a:pt x="39664" y="0"/>
                    <a:pt x="53980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9525"/>
              <a:ext cx="1926456" cy="2046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92424" y="947460"/>
            <a:ext cx="2660562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27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2019.6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92424" y="2881489"/>
            <a:ext cx="5857727" cy="2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360" indent="-379180" lvl="1">
              <a:lnSpc>
                <a:spcPts val="5339"/>
              </a:lnSpc>
              <a:buFont typeface="Arial"/>
              <a:buChar char="•"/>
            </a:pPr>
            <a:r>
              <a:rPr lang="en-US" sz="3512" spc="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Facebook's new global cryptocurrency, Libra, enables those without bank accounts to use it.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18058" y="3219626"/>
            <a:ext cx="5733124" cy="2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8360" indent="-379180" lvl="1">
              <a:lnSpc>
                <a:spcPts val="5339"/>
              </a:lnSpc>
              <a:buFont typeface="Arial"/>
              <a:buChar char="•"/>
            </a:pPr>
            <a:r>
              <a:rPr lang="en-US" sz="3512" spc="112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 was opened to everyone.</a:t>
            </a:r>
          </a:p>
          <a:p>
            <a:pPr algn="l">
              <a:lnSpc>
                <a:spcPts val="5339"/>
              </a:lnSpc>
            </a:pPr>
            <a:r>
              <a:rPr lang="en-US" sz="3512" strike="noStrike" spc="112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 It had 12 million active users)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68310" y="1756108"/>
            <a:ext cx="4257936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127" strike="noStrike" u="non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1463" y="3366770"/>
            <a:ext cx="10245075" cy="3372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5319"/>
              </a:lnSpc>
              <a:buFont typeface="Arial"/>
              <a:buChar char="•"/>
            </a:pPr>
            <a:r>
              <a:rPr lang="en-US" sz="3499" spc="1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 requires users to be at least 13 years old to create an account.</a:t>
            </a:r>
          </a:p>
          <a:p>
            <a:pPr algn="l" marL="755649" indent="-377824" lvl="1">
              <a:lnSpc>
                <a:spcPts val="5319"/>
              </a:lnSpc>
              <a:buFont typeface="Arial"/>
              <a:buChar char="•"/>
            </a:pPr>
            <a:r>
              <a:rPr lang="en-US" sz="3499" spc="111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of the end of 2022, there were up to 3 billion active users, with most users coming from India, Indonesia, and the United States.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1256"/>
            <a:ext cx="16445765" cy="9004056"/>
          </a:xfrm>
          <a:custGeom>
            <a:avLst/>
            <a:gdLst/>
            <a:ahLst/>
            <a:cxnLst/>
            <a:rect r="r" b="b" t="t" l="l"/>
            <a:pathLst>
              <a:path h="9004056" w="16445765">
                <a:moveTo>
                  <a:pt x="0" y="0"/>
                </a:moveTo>
                <a:lnTo>
                  <a:pt x="16445765" y="0"/>
                </a:lnTo>
                <a:lnTo>
                  <a:pt x="16445765" y="9004056"/>
                </a:lnTo>
                <a:lnTo>
                  <a:pt x="0" y="9004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47104" y="9271641"/>
            <a:ext cx="3912196" cy="29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zh.oosga.com/facebook-overview/"/>
              </a:rPr>
              <a:t>https://zh.oosga.com/facebook-overview/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68310" y="1646655"/>
            <a:ext cx="12751380" cy="6993690"/>
            <a:chOff x="0" y="0"/>
            <a:chExt cx="3358388" cy="1841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8388" cy="1841959"/>
            </a:xfrm>
            <a:custGeom>
              <a:avLst/>
              <a:gdLst/>
              <a:ahLst/>
              <a:cxnLst/>
              <a:rect r="r" b="b" t="t" l="l"/>
              <a:pathLst>
                <a:path h="1841959" w="3358388">
                  <a:moveTo>
                    <a:pt x="0" y="0"/>
                  </a:moveTo>
                  <a:lnTo>
                    <a:pt x="3358388" y="0"/>
                  </a:lnTo>
                  <a:lnTo>
                    <a:pt x="3358388" y="1841959"/>
                  </a:lnTo>
                  <a:lnTo>
                    <a:pt x="0" y="1841959"/>
                  </a:ln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358388" cy="1937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92608" y="3525870"/>
            <a:ext cx="10702784" cy="364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40"/>
              </a:lnSpc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Q2:</a:t>
            </a:r>
          </a:p>
          <a:p>
            <a:pPr algn="ctr" marL="0" indent="0" lvl="0">
              <a:lnSpc>
                <a:spcPts val="10481"/>
              </a:lnSpc>
              <a:spcBef>
                <a:spcPct val="0"/>
              </a:spcBef>
            </a:pPr>
            <a:r>
              <a:rPr lang="en-US" sz="8001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WHAT DO PEOPLE DO ON FACEBOOK?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56883" y="1640190"/>
            <a:ext cx="1477423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WHAT </a:t>
            </a:r>
            <a:r>
              <a:rPr lang="en-US" sz="12000" strike="noStrike" u="none">
                <a:solidFill>
                  <a:srgbClr val="FF3131"/>
                </a:solidFill>
                <a:latin typeface="Hibernate"/>
                <a:ea typeface="Hibernate"/>
                <a:cs typeface="Hibernate"/>
                <a:sym typeface="Hibernate"/>
              </a:rPr>
              <a:t>CAN</a:t>
            </a:r>
            <a:r>
              <a:rPr lang="en-US" sz="12000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 PEOPLE DO ON FB?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290872" y="3772299"/>
            <a:ext cx="4229454" cy="4741161"/>
            <a:chOff x="0" y="0"/>
            <a:chExt cx="1113930" cy="124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290872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PERSONAL ENTERTAINMENT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8325" y="5728399"/>
            <a:ext cx="3289398" cy="2019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b="true" sz="2100" spc="67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Enjoy entertaining content, relax, and keep track of what interests you while exploring new interests and information.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029273" y="3772299"/>
            <a:ext cx="4229454" cy="4741161"/>
            <a:chOff x="0" y="0"/>
            <a:chExt cx="1113930" cy="1248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29273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FRIEND INTERACTION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9301" y="5737924"/>
            <a:ext cx="3289398" cy="146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b="true" sz="1899" spc="6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People keep in touch with their friends by chatting and interacting with them on Facebook.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763552" y="3772299"/>
            <a:ext cx="4229454" cy="4741161"/>
            <a:chOff x="0" y="0"/>
            <a:chExt cx="1113930" cy="12487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3930" cy="1248701"/>
            </a:xfrm>
            <a:custGeom>
              <a:avLst/>
              <a:gdLst/>
              <a:ahLst/>
              <a:cxnLst/>
              <a:rect r="r" b="b" t="t" l="l"/>
              <a:pathLst>
                <a:path h="1248701" w="1113930">
                  <a:moveTo>
                    <a:pt x="93354" y="0"/>
                  </a:moveTo>
                  <a:lnTo>
                    <a:pt x="1020576" y="0"/>
                  </a:lnTo>
                  <a:cubicBezTo>
                    <a:pt x="1072134" y="0"/>
                    <a:pt x="1113930" y="41796"/>
                    <a:pt x="1113930" y="93354"/>
                  </a:cubicBezTo>
                  <a:lnTo>
                    <a:pt x="1113930" y="1155346"/>
                  </a:lnTo>
                  <a:cubicBezTo>
                    <a:pt x="1113930" y="1206905"/>
                    <a:pt x="1072134" y="1248701"/>
                    <a:pt x="1020576" y="1248701"/>
                  </a:cubicBezTo>
                  <a:lnTo>
                    <a:pt x="93354" y="1248701"/>
                  </a:lnTo>
                  <a:cubicBezTo>
                    <a:pt x="41796" y="1248701"/>
                    <a:pt x="0" y="1206905"/>
                    <a:pt x="0" y="1155346"/>
                  </a:cubicBezTo>
                  <a:lnTo>
                    <a:pt x="0" y="93354"/>
                  </a:lnTo>
                  <a:cubicBezTo>
                    <a:pt x="0" y="41796"/>
                    <a:pt x="41796" y="0"/>
                    <a:pt x="93354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113930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763552" y="4419504"/>
            <a:ext cx="42294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b="true" sz="2999" spc="95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CORPORATE PROMOTION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3580" y="5737924"/>
            <a:ext cx="3289398" cy="1465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7"/>
              </a:lnSpc>
            </a:pPr>
            <a:r>
              <a:rPr lang="en-US" b="true" sz="1899" spc="60">
                <a:solidFill>
                  <a:srgbClr val="000000"/>
                </a:solidFill>
                <a:latin typeface="Times New Roman Medium"/>
                <a:ea typeface="Times New Roman Medium"/>
                <a:cs typeface="Times New Roman Medium"/>
                <a:sym typeface="Times New Roman Medium"/>
              </a:rPr>
              <a:t>Businesses use Facebook to promote their brands, attract potential customers and increase exposure.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DAGTRAVKmEk</dc:identifier>
  <dcterms:modified xsi:type="dcterms:W3CDTF">2011-08-01T06:04:30Z</dcterms:modified>
  <cp:revision>1</cp:revision>
  <dc:title>創新管理課程 英文報告版 的複本</dc:title>
</cp:coreProperties>
</file>